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5" r:id="rId14"/>
    <p:sldId id="266" r:id="rId15"/>
    <p:sldId id="267" r:id="rId16"/>
    <p:sldId id="268" r:id="rId17"/>
    <p:sldId id="275" r:id="rId18"/>
    <p:sldId id="276" r:id="rId19"/>
    <p:sldId id="271" r:id="rId20"/>
    <p:sldId id="277" r:id="rId21"/>
    <p:sldId id="278" r:id="rId22"/>
    <p:sldId id="273" r:id="rId23"/>
    <p:sldId id="274" r:id="rId24"/>
    <p:sldId id="269" r:id="rId25"/>
  </p:sldIdLst>
  <p:sldSz cx="12192000" cy="6858000"/>
  <p:notesSz cx="6858000" cy="9144000"/>
  <p:defaultTextStyle>
    <a:defPPr>
      <a:defRPr lang="pt-B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784A12-4DA8-4412-963F-A8EE3EA05671}" v="1219" dt="2024-10-18T00:56:27.9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69" d="100"/>
          <a:sy n="69" d="100"/>
        </p:scale>
        <p:origin x="6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E54188C-5123-C403-D056-93E26F433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41F348-3173-4368-9AE4-2C210B104C9A}" type="datetimeFigureOut">
              <a:rPr lang="pt-BR"/>
              <a:pPr>
                <a:defRPr/>
              </a:pPr>
              <a:t>17/10/2024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648FF5D-D431-88CE-6059-A5CCBA4BF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C36DCA9-8EA9-A37A-51F1-8B71F4CBC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1F76F7-039B-430A-B7B5-577DDA3C4D08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4697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0D59DDA-6441-1B7C-B62C-BF62B03B0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D6C737-1E34-435B-8742-DFCAF78F49C8}" type="datetimeFigureOut">
              <a:rPr lang="pt-BR"/>
              <a:pPr>
                <a:defRPr/>
              </a:pPr>
              <a:t>17/10/2024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BB4E6C9-D9FC-E0DC-02F2-F642D50DA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7BB54B-F4A2-4AA3-61E6-2A9526B0F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16F8B4-0831-4CF4-85C7-B8BB0D88BD5A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0117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95B2444-C6E0-2A95-B28D-C7A5E66A5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E7F4D5-5FF4-4AE9-9E53-FBC51E1889ED}" type="datetimeFigureOut">
              <a:rPr lang="pt-BR"/>
              <a:pPr>
                <a:defRPr/>
              </a:pPr>
              <a:t>17/10/2024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E08FAD-EDC2-8C7B-CA3B-A64C9007E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F2CA30-119A-4372-93F3-D47A1D77A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20E77F-8C06-477A-82CE-75C5F46B7A4B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08195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5EF62E-0F2D-47C5-6D89-F3CCC797A0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F4013DC-8F6A-2CEA-B95A-3A12F4C280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668CB8-DA21-60CA-576A-40CEC5DCC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36A8E9C-7002-046F-C62C-7F7B5DF42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1BD49D0-7B3E-366D-C1B1-645D15AAD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2374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714900-2B20-CF61-3EF4-0A478244D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F001EAC-6554-6610-2375-BA980B384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B100A3-B288-7584-7AB3-3E2C89CB7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67905D-FE02-43D8-7F1A-B52231D5F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99585B9-64F8-F534-75D1-DB0DF76E8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4596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7738F6-0B84-F482-8581-48DA78122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1F32F5C-3A9A-B986-48CB-28B6608B54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10B67F0-1844-E07C-FBBF-6ED7E9FEA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FC171B8-D512-7700-A187-95FFAA3B5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67D3D2D-4DBF-3F52-754A-0DE045A29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12858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06D6A7-8208-8CB5-1985-A690E3FDE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6A60FB5-FBFF-38BB-9508-C46FDB26E5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52AD750-9710-6744-3DFA-8094CA9B7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88C0DD2-EA0A-EC6D-D5F7-AADE939C6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9482AC6-F053-EEDD-5637-B347FE01A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FF95F68-3D6D-9BA7-9C25-7DA1717F6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81520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E04330-174D-29E5-8654-46A07AF89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DE00D73-2C2D-23AB-0134-CF309677B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D249F24-FCDC-6B9A-A6D7-D05223708E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B6A79D9-C4D3-5F6D-6C3A-8A7DFBE06D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E70E644-EED5-872A-3F3E-8DA878743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A434F67-88BF-E7AB-8146-F015A2E42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2316F72-0B0C-741B-4791-1A08DCC05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CD686B2-8C95-B1A7-8647-8AE6D6273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98890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ACA114-7BEF-8889-4AAD-A4650F50F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84703BE-0278-68C8-55F1-5E12C6A85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F362A38-B33A-3B43-1FC6-6E9131030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383375D-BA6C-7189-935B-2C4CDA4C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33174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BB3D465-661A-008F-6997-8D0BE07BE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D01AFC2-EE9C-0E49-2FB7-F1B471B66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512F564-8150-6C5C-3AD4-CA179A8EE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94443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12C474-3B0B-B417-EC81-75DE75A54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31C390E-B237-7170-85F8-A35CF9644A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BF85BDB-CC8C-5D62-5852-0D91B7C5C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01FF1C5-64A0-DAB8-6184-8BE64977D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DABDF35-C8D7-F2C0-CBF3-D0DCEC1DD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C293867-BF6F-F150-C690-A101E356D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163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94A8A04-19E9-70E3-19CA-3B3FF0220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753154-227E-4FB0-9144-264D99B09C4F}" type="datetimeFigureOut">
              <a:rPr lang="pt-BR"/>
              <a:pPr>
                <a:defRPr/>
              </a:pPr>
              <a:t>17/10/2024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92BC6B5-7E86-2B7B-9668-FB92CF95D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77AE915-4AA5-1329-97D0-038C90D4E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3A4533-5DBE-4FD4-A061-EAF54B40E895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  <p:pic>
        <p:nvPicPr>
          <p:cNvPr id="7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664C5D5B-F775-740C-162F-75F700AA3B6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39846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74E243-EE90-F093-06FD-D01879DC8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5DA1786-0D87-7592-C312-AAA4055FF9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3ED9EA-D49E-8E58-3C63-9B8108BE58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1067272-070E-82A2-443A-948B5B5AD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01E17D2-90C1-300D-83AA-A1DA1DF93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B4B14FE-048C-DF7C-85F1-4F55DAF38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24032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7E6FBF-271B-6A71-80D3-84715724A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D386F14-8F4A-F22F-9FFC-1164C0CD9D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95AC9A-FDC8-0DEE-1058-0933DBB4B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8118C6-633D-F2FC-6522-4511BBD82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7A59AB-5B8D-B9F1-CA52-861E99D9C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00027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1916963-F002-4CC0-000F-721A3B3C7D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1565939-2249-B159-ED7A-6B667FC19F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40FB969-A189-C5D2-6D3C-3B2D596A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C16F883-BB93-AA0F-E2B5-D8DB0A17F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97187D8-30AE-608E-E44C-43BD8F606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1163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4853632-0636-CD63-8241-3E8831E4E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C3CC2B-74D8-4575-BC9B-C755C2896EC6}" type="datetimeFigureOut">
              <a:rPr lang="pt-BR"/>
              <a:pPr>
                <a:defRPr/>
              </a:pPr>
              <a:t>17/10/2024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FA3DF60-2307-708F-4B50-3EC9B5C1A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DAA974E-B8F0-D8E5-71C1-3AC1FBF68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64EEBC-97AD-4BB5-8C4C-916E37B736B5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8984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3206DE05-FE47-C861-B320-19DCD0AD1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663D85-07B5-4A63-A5EE-7CB9EBD586D1}" type="datetimeFigureOut">
              <a:rPr lang="pt-BR"/>
              <a:pPr>
                <a:defRPr/>
              </a:pPr>
              <a:t>17/10/2024</a:t>
            </a:fld>
            <a:endParaRPr lang="pt-BR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0266CD70-C085-D99C-4F89-89C7448D3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E0FDED60-12D4-0D84-DC2C-025B2AF2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7F81F3-3B6B-4158-A2EA-435EE12202D3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8135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3">
            <a:extLst>
              <a:ext uri="{FF2B5EF4-FFF2-40B4-BE49-F238E27FC236}">
                <a16:creationId xmlns:a16="http://schemas.microsoft.com/office/drawing/2014/main" id="{7BCF1C5A-A74A-F7CB-5428-776F6FA85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049EFE-17D5-480A-B754-87D854FBA7BD}" type="datetimeFigureOut">
              <a:rPr lang="pt-BR"/>
              <a:pPr>
                <a:defRPr/>
              </a:pPr>
              <a:t>17/10/2024</a:t>
            </a:fld>
            <a:endParaRPr lang="pt-BR"/>
          </a:p>
        </p:txBody>
      </p:sp>
      <p:sp>
        <p:nvSpPr>
          <p:cNvPr id="8" name="Espaço Reservado para Rodapé 4">
            <a:extLst>
              <a:ext uri="{FF2B5EF4-FFF2-40B4-BE49-F238E27FC236}">
                <a16:creationId xmlns:a16="http://schemas.microsoft.com/office/drawing/2014/main" id="{2ECEE962-D46B-58FA-EF60-EDFE1973F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5">
            <a:extLst>
              <a:ext uri="{FF2B5EF4-FFF2-40B4-BE49-F238E27FC236}">
                <a16:creationId xmlns:a16="http://schemas.microsoft.com/office/drawing/2014/main" id="{F32B39DE-A1FE-7775-DE1E-ACB086D88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139C0E-B88B-4E19-94FC-2325D76F7518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4631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3">
            <a:extLst>
              <a:ext uri="{FF2B5EF4-FFF2-40B4-BE49-F238E27FC236}">
                <a16:creationId xmlns:a16="http://schemas.microsoft.com/office/drawing/2014/main" id="{5137CD16-6574-6E1F-ABE4-0A545D365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393E6F-C6AF-442E-89E3-F85E24AFDA58}" type="datetimeFigureOut">
              <a:rPr lang="pt-BR"/>
              <a:pPr>
                <a:defRPr/>
              </a:pPr>
              <a:t>17/10/2024</a:t>
            </a:fld>
            <a:endParaRPr lang="pt-BR"/>
          </a:p>
        </p:txBody>
      </p:sp>
      <p:sp>
        <p:nvSpPr>
          <p:cNvPr id="4" name="Espaço Reservado para Rodapé 4">
            <a:extLst>
              <a:ext uri="{FF2B5EF4-FFF2-40B4-BE49-F238E27FC236}">
                <a16:creationId xmlns:a16="http://schemas.microsoft.com/office/drawing/2014/main" id="{35BCBFEA-C5E5-6A42-1AAA-FAF2685FD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5">
            <a:extLst>
              <a:ext uri="{FF2B5EF4-FFF2-40B4-BE49-F238E27FC236}">
                <a16:creationId xmlns:a16="http://schemas.microsoft.com/office/drawing/2014/main" id="{3987B575-2E62-724D-F599-EAD1951FE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3265F5-9918-43E5-A4FC-F732428B84DE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1812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3">
            <a:extLst>
              <a:ext uri="{FF2B5EF4-FFF2-40B4-BE49-F238E27FC236}">
                <a16:creationId xmlns:a16="http://schemas.microsoft.com/office/drawing/2014/main" id="{57D1C6B0-5D54-197F-AC9B-65D8851F8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AAD17F-5C37-430A-8177-1918C74E06A4}" type="datetimeFigureOut">
              <a:rPr lang="pt-BR"/>
              <a:pPr>
                <a:defRPr/>
              </a:pPr>
              <a:t>17/10/2024</a:t>
            </a:fld>
            <a:endParaRPr lang="pt-BR"/>
          </a:p>
        </p:txBody>
      </p:sp>
      <p:sp>
        <p:nvSpPr>
          <p:cNvPr id="3" name="Espaço Reservado para Rodapé 4">
            <a:extLst>
              <a:ext uri="{FF2B5EF4-FFF2-40B4-BE49-F238E27FC236}">
                <a16:creationId xmlns:a16="http://schemas.microsoft.com/office/drawing/2014/main" id="{0D6031AF-FE42-9BB0-2711-99D8A67E0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Número de Slide 5">
            <a:extLst>
              <a:ext uri="{FF2B5EF4-FFF2-40B4-BE49-F238E27FC236}">
                <a16:creationId xmlns:a16="http://schemas.microsoft.com/office/drawing/2014/main" id="{8E6DDA5D-8BD5-1650-B632-A61D9B1D3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5EDAD0-5299-4C4E-859B-63E5266360B8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1707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2A53A17D-9EEC-1376-506B-D8D43425E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897BD8-28FD-44E8-9D3A-DD444A1270E8}" type="datetimeFigureOut">
              <a:rPr lang="pt-BR"/>
              <a:pPr>
                <a:defRPr/>
              </a:pPr>
              <a:t>17/10/2024</a:t>
            </a:fld>
            <a:endParaRPr lang="pt-BR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843F775C-E2F8-910D-745B-5D354CFD6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33860552-DD75-02DB-B500-B86A9D63C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0DB9B6-62D8-4BB7-BB1C-7D883C264757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4797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E581D842-D706-7D01-7B93-471F1CCC9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F3CEA6-D88E-4E80-9FC8-3DA155323873}" type="datetimeFigureOut">
              <a:rPr lang="pt-BR"/>
              <a:pPr>
                <a:defRPr/>
              </a:pPr>
              <a:t>17/10/2024</a:t>
            </a:fld>
            <a:endParaRPr lang="pt-BR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B16DC51D-DF0D-58F1-CFE1-BE3016910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C407A454-8E16-BB9C-37DE-A2D421A1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38A33F-6685-41BA-80F1-2B0923865B5D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897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ço Reservado para Título 1">
            <a:extLst>
              <a:ext uri="{FF2B5EF4-FFF2-40B4-BE49-F238E27FC236}">
                <a16:creationId xmlns:a16="http://schemas.microsoft.com/office/drawing/2014/main" id="{54FEAEE6-6DC3-82AD-923E-6E89737ACE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 título Mestre</a:t>
            </a:r>
          </a:p>
        </p:txBody>
      </p:sp>
      <p:sp>
        <p:nvSpPr>
          <p:cNvPr id="1027" name="Espaço Reservado para Texto 2">
            <a:extLst>
              <a:ext uri="{FF2B5EF4-FFF2-40B4-BE49-F238E27FC236}">
                <a16:creationId xmlns:a16="http://schemas.microsoft.com/office/drawing/2014/main" id="{2EB787A8-6C53-B312-69D6-15B7C63FD6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os estilos de texto Mestres</a:t>
            </a:r>
          </a:p>
          <a:p>
            <a:pPr lvl="1"/>
            <a:r>
              <a:rPr lang="pt-BR" altLang="pt-BR"/>
              <a:t>Segundo nível</a:t>
            </a:r>
          </a:p>
          <a:p>
            <a:pPr lvl="2"/>
            <a:r>
              <a:rPr lang="pt-BR" altLang="pt-BR"/>
              <a:t>Terceiro nível</a:t>
            </a:r>
          </a:p>
          <a:p>
            <a:pPr lvl="3"/>
            <a:r>
              <a:rPr lang="pt-BR" altLang="pt-BR"/>
              <a:t>Quarto nível</a:t>
            </a:r>
          </a:p>
          <a:p>
            <a:pPr lvl="4"/>
            <a:r>
              <a:rPr lang="pt-BR" alt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AB38F5-179C-EC89-D177-EDF645BBBA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4DEA24CB-D011-40A9-9B00-17F8B95BC099}" type="datetimeFigureOut">
              <a:rPr lang="pt-BR"/>
              <a:pPr>
                <a:defRPr/>
              </a:pPr>
              <a:t>17/10/2024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96B3C93-8BD6-F4DF-2EF9-9F9B19864D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E79F760-62C7-A95B-8BCB-9125DE6467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31B5D4AF-77A0-46F4-A4DA-44F26C2F6F0C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0CD8993-8EFA-C921-CE50-C91B93C59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FDAFABD-CCB9-B391-F672-3C505C4ED9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B6F6392-A335-49EB-9AF3-43BB6706E9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724664-DFBB-4E94-A029-90BF542E375A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43C747-C098-229A-2F92-02372364E8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901009F-9821-73C3-C06E-B6C465341E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8777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9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7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7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7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7" Type="http://schemas.openxmlformats.org/officeDocument/2006/relationships/image" Target="../media/image9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svg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7" Type="http://schemas.openxmlformats.org/officeDocument/2006/relationships/image" Target="../media/image7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13.svg"/><Relationship Id="rId7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9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9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9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9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69167FFF-053C-32A8-23DF-F9F613927C3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400" y="1187450"/>
            <a:ext cx="2692400" cy="448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Título 1">
            <a:extLst>
              <a:ext uri="{FF2B5EF4-FFF2-40B4-BE49-F238E27FC236}">
                <a16:creationId xmlns:a16="http://schemas.microsoft.com/office/drawing/2014/main" id="{5E191FB6-9076-7761-D0ED-D4DB65D1453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114800" y="1622706"/>
            <a:ext cx="7654925" cy="2344084"/>
          </a:xfrm>
        </p:spPr>
        <p:txBody>
          <a:bodyPr/>
          <a:lstStyle/>
          <a:p>
            <a:r>
              <a:rPr lang="pt-BR" altLang="pt-BR" sz="4000" dirty="0">
                <a:solidFill>
                  <a:schemeClr val="bg2"/>
                </a:solidFill>
                <a:latin typeface="Poppins SemiBold"/>
                <a:cs typeface="Poppins SemiBold"/>
              </a:rPr>
              <a:t>Do demográfico ao híbrido: performances e resultados de algoritmos de recomendação</a:t>
            </a:r>
            <a:endParaRPr lang="pt-BR" altLang="pt-BR" sz="4000" dirty="0">
              <a:solidFill>
                <a:schemeClr val="bg2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E2D5B23A-1E89-B367-5D15-A0EBF76473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38962" y="4931990"/>
            <a:ext cx="5356225" cy="741362"/>
          </a:xfrm>
        </p:spPr>
        <p:txBody>
          <a:bodyPr rtlCol="0">
            <a:normAutofit fontScale="85000" lnSpcReduction="10000"/>
          </a:bodyPr>
          <a:lstStyle/>
          <a:p>
            <a:pPr algn="l" fontAlgn="auto">
              <a:spcAft>
                <a:spcPts val="0"/>
              </a:spcAft>
              <a:defRPr/>
            </a:pPr>
            <a:r>
              <a:rPr lang="pt-BR" b="1" dirty="0">
                <a:solidFill>
                  <a:schemeClr val="bg2"/>
                </a:solidFill>
                <a:latin typeface="Roboto"/>
                <a:ea typeface="Roboto"/>
                <a:cs typeface="Roboto"/>
              </a:rPr>
              <a:t>Aluno: </a:t>
            </a:r>
            <a:r>
              <a:rPr lang="pt-BR" dirty="0">
                <a:solidFill>
                  <a:schemeClr val="bg2"/>
                </a:solidFill>
                <a:latin typeface="Roboto"/>
                <a:ea typeface="Roboto"/>
                <a:cs typeface="Roboto"/>
              </a:rPr>
              <a:t>Gabriel Felix dos Santos</a:t>
            </a:r>
            <a:endParaRPr lang="pt-BR" b="1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l" fontAlgn="auto">
              <a:spcAft>
                <a:spcPts val="0"/>
              </a:spcAft>
              <a:defRPr/>
            </a:pPr>
            <a:r>
              <a:rPr lang="pt-BR" b="1" dirty="0">
                <a:solidFill>
                  <a:schemeClr val="bg2"/>
                </a:solidFill>
                <a:latin typeface="Roboto"/>
                <a:ea typeface="Roboto"/>
                <a:cs typeface="Roboto"/>
              </a:rPr>
              <a:t>Orientador: </a:t>
            </a:r>
            <a:r>
              <a:rPr lang="pt-BR" dirty="0">
                <a:solidFill>
                  <a:schemeClr val="bg2"/>
                </a:solidFill>
                <a:latin typeface="Roboto"/>
                <a:ea typeface="Roboto"/>
                <a:cs typeface="Roboto"/>
              </a:rPr>
              <a:t>Prof. Dr. Renato Máximo Sátiro</a:t>
            </a:r>
            <a:endParaRPr lang="pt-BR" b="1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41936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 - Filtragem Híbrida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E44955A1-0CC8-23AC-B7F1-5DE94742C67D}"/>
              </a:ext>
            </a:extLst>
          </p:cNvPr>
          <p:cNvSpPr txBox="1"/>
          <p:nvPr/>
        </p:nvSpPr>
        <p:spPr>
          <a:xfrm>
            <a:off x="1521304" y="2755726"/>
            <a:ext cx="112867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G</a:t>
            </a:r>
            <a:endParaRPr lang="pt-BR" dirty="0">
              <a:cs typeface="Calibri"/>
            </a:endParaRPr>
          </a:p>
        </p:txBody>
      </p:sp>
      <p:pic>
        <p:nvPicPr>
          <p:cNvPr id="17" name="Gráfico 16">
            <a:extLst>
              <a:ext uri="{FF2B5EF4-FFF2-40B4-BE49-F238E27FC236}">
                <a16:creationId xmlns:a16="http://schemas.microsoft.com/office/drawing/2014/main" id="{7A39FCDB-B3AB-E5D4-1348-B062DA70D1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77714" y="2284480"/>
            <a:ext cx="628650" cy="200025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33A30035-466C-B04A-3A27-CC8B6A53964A}"/>
              </a:ext>
            </a:extLst>
          </p:cNvPr>
          <p:cNvSpPr txBox="1"/>
          <p:nvPr/>
        </p:nvSpPr>
        <p:spPr>
          <a:xfrm>
            <a:off x="3815771" y="2383192"/>
            <a:ext cx="56244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A (Filtragem Demográfica pela Média Bayesiana)</a:t>
            </a:r>
            <a:endParaRPr lang="pt-BR" dirty="0">
              <a:cs typeface="Calibri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EBFBA69-0189-31E9-C337-504D69EA0456}"/>
              </a:ext>
            </a:extLst>
          </p:cNvPr>
          <p:cNvSpPr txBox="1"/>
          <p:nvPr/>
        </p:nvSpPr>
        <p:spPr>
          <a:xfrm>
            <a:off x="3815770" y="2984325"/>
            <a:ext cx="75972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D (Filtragem Baseada em Conteúdo - Gêneros, tipos e fontes originais)</a:t>
            </a:r>
            <a:endParaRPr lang="pt-BR" dirty="0">
              <a:cs typeface="Calibri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EB697C0-A0A8-BCF8-E22F-4BC352333F00}"/>
              </a:ext>
            </a:extLst>
          </p:cNvPr>
          <p:cNvSpPr txBox="1"/>
          <p:nvPr/>
        </p:nvSpPr>
        <p:spPr>
          <a:xfrm>
            <a:off x="3815770" y="3524074"/>
            <a:ext cx="796974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E (Filtragem Colaborativa – Itens bem avaliados por usuários semelhantes)</a:t>
            </a:r>
            <a:endParaRPr lang="pt-BR" dirty="0">
              <a:cs typeface="Calibri"/>
            </a:endParaRPr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ADFEEC98-2E38-E2AD-C07D-A130AF5DE61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6200000">
            <a:off x="1988648" y="3078479"/>
            <a:ext cx="1779938" cy="107710"/>
          </a:xfrm>
          <a:prstGeom prst="rect">
            <a:avLst/>
          </a:prstGeom>
        </p:spPr>
      </p:pic>
      <p:pic>
        <p:nvPicPr>
          <p:cNvPr id="10" name="Gráfico 9">
            <a:extLst>
              <a:ext uri="{FF2B5EF4-FFF2-40B4-BE49-F238E27FC236}">
                <a16:creationId xmlns:a16="http://schemas.microsoft.com/office/drawing/2014/main" id="{3893D24A-4F93-5B50-27F7-48B67CDF99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77714" y="2885613"/>
            <a:ext cx="628650" cy="200025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8560C5C2-F5E9-4BAC-15DB-79AE3487E0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26914" y="3427479"/>
            <a:ext cx="628650" cy="20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120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522663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 - Medição das Performances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E44955A1-0CC8-23AC-B7F1-5DE94742C67D}"/>
              </a:ext>
            </a:extLst>
          </p:cNvPr>
          <p:cNvSpPr txBox="1"/>
          <p:nvPr/>
        </p:nvSpPr>
        <p:spPr>
          <a:xfrm>
            <a:off x="3256971" y="3543125"/>
            <a:ext cx="15266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Dez Iterações</a:t>
            </a:r>
            <a:endParaRPr lang="pt-BR" dirty="0">
              <a:cs typeface="Calibri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6F33F9B-85E9-B249-0A13-CF439B2E16B9}"/>
              </a:ext>
            </a:extLst>
          </p:cNvPr>
          <p:cNvSpPr txBox="1"/>
          <p:nvPr/>
        </p:nvSpPr>
        <p:spPr>
          <a:xfrm>
            <a:off x="1174171" y="1341792"/>
            <a:ext cx="208540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Treinamento, validação e geração de recomendações</a:t>
            </a:r>
            <a:endParaRPr lang="pt-BR" dirty="0">
              <a:cs typeface="Calibri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BB9A9B0-01DD-B908-4A1D-37C65C591DF3}"/>
              </a:ext>
            </a:extLst>
          </p:cNvPr>
          <p:cNvSpPr txBox="1"/>
          <p:nvPr/>
        </p:nvSpPr>
        <p:spPr>
          <a:xfrm>
            <a:off x="5678437" y="3170592"/>
            <a:ext cx="197534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Tempo da </a:t>
            </a:r>
            <a:r>
              <a:rPr lang="pt-BR">
                <a:latin typeface="Calibri"/>
                <a:cs typeface="Calibri"/>
              </a:rPr>
              <a:t>iteração</a:t>
            </a:r>
            <a:endParaRPr lang="pt-BR" dirty="0">
              <a:cs typeface="Calibri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F3DFB16-44FF-DED0-97FA-1BF930695CA3}"/>
              </a:ext>
            </a:extLst>
          </p:cNvPr>
          <p:cNvSpPr txBox="1"/>
          <p:nvPr/>
        </p:nvSpPr>
        <p:spPr>
          <a:xfrm>
            <a:off x="5678437" y="3830991"/>
            <a:ext cx="48116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Consumo mínimo, máximo e médio de CPU (%)</a:t>
            </a:r>
            <a:endParaRPr lang="pt-BR" dirty="0">
              <a:cs typeface="Calibri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D0C824C-225F-148B-3D0B-24FA0FB6F8F9}"/>
              </a:ext>
            </a:extLst>
          </p:cNvPr>
          <p:cNvSpPr txBox="1"/>
          <p:nvPr/>
        </p:nvSpPr>
        <p:spPr>
          <a:xfrm>
            <a:off x="5678438" y="4406725"/>
            <a:ext cx="48116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Consumo mínimo, máximo e médio de RAM (%)</a:t>
            </a:r>
            <a:endParaRPr lang="pt-BR" dirty="0">
              <a:cs typeface="Calibri"/>
            </a:endParaRPr>
          </a:p>
        </p:txBody>
      </p:sp>
      <p:pic>
        <p:nvPicPr>
          <p:cNvPr id="16" name="Gráfico 15">
            <a:extLst>
              <a:ext uri="{FF2B5EF4-FFF2-40B4-BE49-F238E27FC236}">
                <a16:creationId xmlns:a16="http://schemas.microsoft.com/office/drawing/2014/main" id="{E020B6CE-5C48-31C0-5084-445BA81F55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00000">
            <a:off x="4071448" y="3747346"/>
            <a:ext cx="1779938" cy="107710"/>
          </a:xfrm>
          <a:prstGeom prst="rect">
            <a:avLst/>
          </a:prstGeom>
        </p:spPr>
      </p:pic>
      <p:pic>
        <p:nvPicPr>
          <p:cNvPr id="19" name="Gráfico 18">
            <a:extLst>
              <a:ext uri="{FF2B5EF4-FFF2-40B4-BE49-F238E27FC236}">
                <a16:creationId xmlns:a16="http://schemas.microsoft.com/office/drawing/2014/main" id="{2A9D515C-7F2F-31D8-5333-F42471B1706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60515" y="3157043"/>
            <a:ext cx="628650" cy="200025"/>
          </a:xfrm>
          <a:prstGeom prst="rect">
            <a:avLst/>
          </a:prstGeom>
        </p:spPr>
      </p:pic>
      <p:pic>
        <p:nvPicPr>
          <p:cNvPr id="20" name="Gráfico 19">
            <a:extLst>
              <a:ext uri="{FF2B5EF4-FFF2-40B4-BE49-F238E27FC236}">
                <a16:creationId xmlns:a16="http://schemas.microsoft.com/office/drawing/2014/main" id="{442AB682-1BF5-98CA-CA60-3A893DD675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60515" y="3698909"/>
            <a:ext cx="628650" cy="200025"/>
          </a:xfrm>
          <a:prstGeom prst="rect">
            <a:avLst/>
          </a:prstGeom>
        </p:spPr>
      </p:pic>
      <p:pic>
        <p:nvPicPr>
          <p:cNvPr id="21" name="Gráfico 20">
            <a:extLst>
              <a:ext uri="{FF2B5EF4-FFF2-40B4-BE49-F238E27FC236}">
                <a16:creationId xmlns:a16="http://schemas.microsoft.com/office/drawing/2014/main" id="{022C17F6-B296-56A7-A149-D98DF01699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35115" y="4206909"/>
            <a:ext cx="628650" cy="200025"/>
          </a:xfrm>
          <a:prstGeom prst="rect">
            <a:avLst/>
          </a:prstGeom>
        </p:spPr>
      </p:pic>
      <p:pic>
        <p:nvPicPr>
          <p:cNvPr id="22" name="Gráfico 21">
            <a:extLst>
              <a:ext uri="{FF2B5EF4-FFF2-40B4-BE49-F238E27FC236}">
                <a16:creationId xmlns:a16="http://schemas.microsoft.com/office/drawing/2014/main" id="{ABEC54FE-D946-347B-9F12-7E60B0E3CD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640000">
            <a:off x="2809982" y="2809909"/>
            <a:ext cx="628650" cy="20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634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30337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Resultados - Performances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427754"/>
            <a:ext cx="1589284" cy="1194549"/>
          </a:xfrm>
          <a:prstGeom prst="rect">
            <a:avLst/>
          </a:prstGeom>
        </p:spPr>
      </p:pic>
      <p:pic>
        <p:nvPicPr>
          <p:cNvPr id="2" name="Imagem 1" descr="Interface gráfica do usuário&#10;&#10;Descrição gerada automaticamente">
            <a:extLst>
              <a:ext uri="{FF2B5EF4-FFF2-40B4-BE49-F238E27FC236}">
                <a16:creationId xmlns:a16="http://schemas.microsoft.com/office/drawing/2014/main" id="{2209B7A7-C450-2DDB-C65E-F73E2FB8CB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71137"/>
            <a:ext cx="6096000" cy="3287486"/>
          </a:xfrm>
          <a:prstGeom prst="rect">
            <a:avLst/>
          </a:prstGeom>
        </p:spPr>
      </p:pic>
      <p:pic>
        <p:nvPicPr>
          <p:cNvPr id="3" name="Imagem 2" descr="Interface gráfica do usuário&#10;&#10;Descrição gerada automaticamente">
            <a:extLst>
              <a:ext uri="{FF2B5EF4-FFF2-40B4-BE49-F238E27FC236}">
                <a16:creationId xmlns:a16="http://schemas.microsoft.com/office/drawing/2014/main" id="{C0576685-4DE6-8913-26BC-812CF96A51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7588" y="2882265"/>
            <a:ext cx="6092825" cy="328803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28EE084F-8C33-0D65-D8D9-F8D60564E462}"/>
              </a:ext>
            </a:extLst>
          </p:cNvPr>
          <p:cNvSpPr txBox="1"/>
          <p:nvPr/>
        </p:nvSpPr>
        <p:spPr>
          <a:xfrm>
            <a:off x="6591842" y="566843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DF - </a:t>
            </a:r>
            <a:r>
              <a:rPr lang="pt-BR" dirty="0" err="1">
                <a:latin typeface="Calibri"/>
                <a:cs typeface="Calibri"/>
              </a:rPr>
              <a:t>Bayesian</a:t>
            </a:r>
            <a:r>
              <a:rPr lang="pt-BR" dirty="0">
                <a:latin typeface="Calibri"/>
                <a:cs typeface="Calibri"/>
              </a:rPr>
              <a:t> </a:t>
            </a:r>
            <a:r>
              <a:rPr lang="pt-BR" dirty="0" err="1">
                <a:latin typeface="Calibri"/>
                <a:cs typeface="Calibri"/>
              </a:rPr>
              <a:t>Mean</a:t>
            </a:r>
            <a:endParaRPr lang="pt-BR" dirty="0" err="1">
              <a:cs typeface="Calibri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842E6D8-B02E-2E8D-52BA-C556EA030BE1}"/>
              </a:ext>
            </a:extLst>
          </p:cNvPr>
          <p:cNvSpPr txBox="1"/>
          <p:nvPr/>
        </p:nvSpPr>
        <p:spPr>
          <a:xfrm>
            <a:off x="6591842" y="1158513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DF - </a:t>
            </a:r>
            <a:r>
              <a:rPr lang="pt-BR" dirty="0" err="1">
                <a:latin typeface="Calibri"/>
                <a:cs typeface="Calibri"/>
              </a:rPr>
              <a:t>Popularity</a:t>
            </a:r>
            <a:endParaRPr lang="pt-BR" dirty="0" err="1">
              <a:cs typeface="Calibri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260B15A-C552-0232-789B-B2EAA0EDBDF2}"/>
              </a:ext>
            </a:extLst>
          </p:cNvPr>
          <p:cNvSpPr txBox="1"/>
          <p:nvPr/>
        </p:nvSpPr>
        <p:spPr>
          <a:xfrm>
            <a:off x="6591842" y="1714325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CBF - </a:t>
            </a:r>
            <a:r>
              <a:rPr lang="pt-BR" dirty="0" err="1">
                <a:latin typeface="Calibri"/>
                <a:cs typeface="Calibri"/>
              </a:rPr>
              <a:t>Plots</a:t>
            </a:r>
            <a:endParaRPr lang="pt-BR" dirty="0" err="1">
              <a:cs typeface="Calibri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EC3C8CF-0BD9-A3A3-3F09-0889D47586A7}"/>
              </a:ext>
            </a:extLst>
          </p:cNvPr>
          <p:cNvSpPr txBox="1"/>
          <p:nvPr/>
        </p:nvSpPr>
        <p:spPr>
          <a:xfrm>
            <a:off x="6591842" y="2297031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CBF - </a:t>
            </a:r>
            <a:r>
              <a:rPr lang="pt-BR" dirty="0" err="1">
                <a:latin typeface="Calibri"/>
                <a:cs typeface="Calibri"/>
              </a:rPr>
              <a:t>Metadatas</a:t>
            </a:r>
            <a:endParaRPr lang="pt-BR" dirty="0" err="1">
              <a:cs typeface="Calibri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AD4EC303-A73C-9265-6D0A-6E584B9F6188}"/>
              </a:ext>
            </a:extLst>
          </p:cNvPr>
          <p:cNvSpPr txBox="1"/>
          <p:nvPr/>
        </p:nvSpPr>
        <p:spPr>
          <a:xfrm>
            <a:off x="612383" y="4027219"/>
            <a:ext cx="17686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CF - </a:t>
            </a:r>
            <a:r>
              <a:rPr lang="pt-BR" dirty="0" err="1">
                <a:latin typeface="Calibri"/>
                <a:cs typeface="Calibri"/>
              </a:rPr>
              <a:t>User-Based</a:t>
            </a:r>
            <a:endParaRPr lang="pt-BR" dirty="0" err="1">
              <a:cs typeface="Calibri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D691F764-6BEC-8D15-A80E-966037F27938}"/>
              </a:ext>
            </a:extLst>
          </p:cNvPr>
          <p:cNvSpPr txBox="1"/>
          <p:nvPr/>
        </p:nvSpPr>
        <p:spPr>
          <a:xfrm>
            <a:off x="612383" y="4520278"/>
            <a:ext cx="176865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CF - Item-</a:t>
            </a:r>
            <a:r>
              <a:rPr lang="pt-BR" dirty="0" err="1">
                <a:latin typeface="Calibri"/>
                <a:cs typeface="Calibri"/>
              </a:rPr>
              <a:t>Based</a:t>
            </a:r>
            <a:endParaRPr lang="pt-BR" dirty="0" err="1">
              <a:cs typeface="Calibri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40CDB392-445A-9EA0-27B6-B43440665777}"/>
              </a:ext>
            </a:extLst>
          </p:cNvPr>
          <p:cNvSpPr txBox="1"/>
          <p:nvPr/>
        </p:nvSpPr>
        <p:spPr>
          <a:xfrm>
            <a:off x="612383" y="5058160"/>
            <a:ext cx="17686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 err="1">
                <a:latin typeface="Calibri"/>
                <a:cs typeface="Calibri"/>
              </a:rPr>
              <a:t>Hybrid</a:t>
            </a:r>
            <a:r>
              <a:rPr lang="pt-BR" dirty="0">
                <a:latin typeface="Calibri"/>
                <a:cs typeface="Calibri"/>
              </a:rPr>
              <a:t> </a:t>
            </a:r>
            <a:r>
              <a:rPr lang="pt-BR" dirty="0" err="1">
                <a:latin typeface="Calibri"/>
                <a:cs typeface="Calibri"/>
              </a:rPr>
              <a:t>Filtering</a:t>
            </a:r>
            <a:endParaRPr lang="pt-BR" dirty="0" err="1">
              <a:cs typeface="Calibri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E74D0F60-2E4F-BFC6-EFBD-DC22DCFEC12B}"/>
              </a:ext>
            </a:extLst>
          </p:cNvPr>
          <p:cNvSpPr txBox="1"/>
          <p:nvPr/>
        </p:nvSpPr>
        <p:spPr>
          <a:xfrm>
            <a:off x="3490053" y="4027218"/>
            <a:ext cx="17686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E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82BFF2CC-3D13-52DE-E1E5-198B32586B9F}"/>
              </a:ext>
            </a:extLst>
          </p:cNvPr>
          <p:cNvSpPr txBox="1"/>
          <p:nvPr/>
        </p:nvSpPr>
        <p:spPr>
          <a:xfrm>
            <a:off x="3490053" y="4520277"/>
            <a:ext cx="17686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F</a:t>
            </a:r>
            <a:endParaRPr lang="pt-BR" dirty="0">
              <a:cs typeface="Calibri"/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61A29781-3200-0D60-0BB2-505296FC1B0B}"/>
              </a:ext>
            </a:extLst>
          </p:cNvPr>
          <p:cNvSpPr txBox="1"/>
          <p:nvPr/>
        </p:nvSpPr>
        <p:spPr>
          <a:xfrm>
            <a:off x="3490053" y="5058160"/>
            <a:ext cx="17686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cs typeface="Calibri"/>
              </a:rPr>
              <a:t>Modelo G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35DD7311-EDDF-497A-F869-C538044D8040}"/>
              </a:ext>
            </a:extLst>
          </p:cNvPr>
          <p:cNvSpPr txBox="1"/>
          <p:nvPr/>
        </p:nvSpPr>
        <p:spPr>
          <a:xfrm>
            <a:off x="9693630" y="566843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A</a:t>
            </a:r>
            <a:endParaRPr lang="pt-BR" dirty="0">
              <a:cs typeface="Calibri"/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4FEEF669-BA4A-8740-A4AF-7D9EA685630A}"/>
              </a:ext>
            </a:extLst>
          </p:cNvPr>
          <p:cNvSpPr txBox="1"/>
          <p:nvPr/>
        </p:nvSpPr>
        <p:spPr>
          <a:xfrm>
            <a:off x="9693630" y="1158513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B</a:t>
            </a:r>
            <a:endParaRPr lang="pt-BR" dirty="0">
              <a:cs typeface="Calibri"/>
            </a:endParaRP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94A3741A-FA0E-3779-720B-FA1F199E1F5A}"/>
              </a:ext>
            </a:extLst>
          </p:cNvPr>
          <p:cNvSpPr txBox="1"/>
          <p:nvPr/>
        </p:nvSpPr>
        <p:spPr>
          <a:xfrm>
            <a:off x="9693629" y="1714324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cs typeface="Calibri"/>
              </a:rPr>
              <a:t>Modelo C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D888E61B-F72D-5AE5-5B19-503B067B50F5}"/>
              </a:ext>
            </a:extLst>
          </p:cNvPr>
          <p:cNvSpPr txBox="1"/>
          <p:nvPr/>
        </p:nvSpPr>
        <p:spPr>
          <a:xfrm>
            <a:off x="9693630" y="2297031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D</a:t>
            </a:r>
            <a:endParaRPr lang="pt-BR" dirty="0">
              <a:cs typeface="Calibri"/>
            </a:endParaRPr>
          </a:p>
        </p:txBody>
      </p:sp>
      <p:pic>
        <p:nvPicPr>
          <p:cNvPr id="31" name="Gráfico 30">
            <a:extLst>
              <a:ext uri="{FF2B5EF4-FFF2-40B4-BE49-F238E27FC236}">
                <a16:creationId xmlns:a16="http://schemas.microsoft.com/office/drawing/2014/main" id="{A74F61F1-1188-578B-1B01-5AD0D9D9BFB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33268" y="557278"/>
            <a:ext cx="628650" cy="200025"/>
          </a:xfrm>
          <a:prstGeom prst="rect">
            <a:avLst/>
          </a:prstGeom>
        </p:spPr>
      </p:pic>
      <p:pic>
        <p:nvPicPr>
          <p:cNvPr id="33" name="Gráfico 32">
            <a:extLst>
              <a:ext uri="{FF2B5EF4-FFF2-40B4-BE49-F238E27FC236}">
                <a16:creationId xmlns:a16="http://schemas.microsoft.com/office/drawing/2014/main" id="{BE5CD533-4952-0C59-6424-BCE5EB942E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33268" y="1148949"/>
            <a:ext cx="628650" cy="200025"/>
          </a:xfrm>
          <a:prstGeom prst="rect">
            <a:avLst/>
          </a:prstGeom>
        </p:spPr>
      </p:pic>
      <p:pic>
        <p:nvPicPr>
          <p:cNvPr id="35" name="Gráfico 34">
            <a:extLst>
              <a:ext uri="{FF2B5EF4-FFF2-40B4-BE49-F238E27FC236}">
                <a16:creationId xmlns:a16="http://schemas.microsoft.com/office/drawing/2014/main" id="{CD3DCF43-9F0B-7279-F054-56DD61B56E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33268" y="1704761"/>
            <a:ext cx="628650" cy="200025"/>
          </a:xfrm>
          <a:prstGeom prst="rect">
            <a:avLst/>
          </a:prstGeom>
        </p:spPr>
      </p:pic>
      <p:pic>
        <p:nvPicPr>
          <p:cNvPr id="37" name="Gráfico 36">
            <a:extLst>
              <a:ext uri="{FF2B5EF4-FFF2-40B4-BE49-F238E27FC236}">
                <a16:creationId xmlns:a16="http://schemas.microsoft.com/office/drawing/2014/main" id="{0C27C0F8-67E6-9202-3393-046B1E567A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33268" y="2287467"/>
            <a:ext cx="628650" cy="200025"/>
          </a:xfrm>
          <a:prstGeom prst="rect">
            <a:avLst/>
          </a:prstGeom>
        </p:spPr>
      </p:pic>
      <p:pic>
        <p:nvPicPr>
          <p:cNvPr id="39" name="Gráfico 38">
            <a:extLst>
              <a:ext uri="{FF2B5EF4-FFF2-40B4-BE49-F238E27FC236}">
                <a16:creationId xmlns:a16="http://schemas.microsoft.com/office/drawing/2014/main" id="{C6AE838E-96E0-AC88-6C69-37F93181B1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29691" y="4026619"/>
            <a:ext cx="628650" cy="200025"/>
          </a:xfrm>
          <a:prstGeom prst="rect">
            <a:avLst/>
          </a:prstGeom>
        </p:spPr>
      </p:pic>
      <p:pic>
        <p:nvPicPr>
          <p:cNvPr id="41" name="Gráfico 40">
            <a:extLst>
              <a:ext uri="{FF2B5EF4-FFF2-40B4-BE49-F238E27FC236}">
                <a16:creationId xmlns:a16="http://schemas.microsoft.com/office/drawing/2014/main" id="{230635B3-C6E1-F180-C67D-0E8F42A15C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29691" y="4519678"/>
            <a:ext cx="628650" cy="200025"/>
          </a:xfrm>
          <a:prstGeom prst="rect">
            <a:avLst/>
          </a:prstGeom>
        </p:spPr>
      </p:pic>
      <p:pic>
        <p:nvPicPr>
          <p:cNvPr id="43" name="Gráfico 42">
            <a:extLst>
              <a:ext uri="{FF2B5EF4-FFF2-40B4-BE49-F238E27FC236}">
                <a16:creationId xmlns:a16="http://schemas.microsoft.com/office/drawing/2014/main" id="{211DFAAA-999B-3500-C429-012AD3270C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29691" y="5057561"/>
            <a:ext cx="628650" cy="20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9581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30337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Resultados - Performances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427754"/>
            <a:ext cx="1589284" cy="1194549"/>
          </a:xfrm>
          <a:prstGeom prst="rect">
            <a:avLst/>
          </a:prstGeom>
        </p:spPr>
      </p:pic>
      <p:pic>
        <p:nvPicPr>
          <p:cNvPr id="2" name="Imagem 1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2209B7A7-C450-2DDB-C65E-F73E2FB8CB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97" y="553208"/>
            <a:ext cx="5998180" cy="3448850"/>
          </a:xfrm>
          <a:prstGeom prst="rect">
            <a:avLst/>
          </a:prstGeom>
        </p:spPr>
      </p:pic>
      <p:pic>
        <p:nvPicPr>
          <p:cNvPr id="3" name="Imagem 2" descr="Gráfico&#10;&#10;Descrição gerada automaticamente">
            <a:extLst>
              <a:ext uri="{FF2B5EF4-FFF2-40B4-BE49-F238E27FC236}">
                <a16:creationId xmlns:a16="http://schemas.microsoft.com/office/drawing/2014/main" id="{C0576685-4DE6-8913-26BC-812CF96A51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3732" y="2716717"/>
            <a:ext cx="6198936" cy="3453578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28EE084F-8C33-0D65-D8D9-F8D60564E462}"/>
              </a:ext>
            </a:extLst>
          </p:cNvPr>
          <p:cNvSpPr txBox="1"/>
          <p:nvPr/>
        </p:nvSpPr>
        <p:spPr>
          <a:xfrm>
            <a:off x="6591842" y="566843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DF - </a:t>
            </a:r>
            <a:r>
              <a:rPr lang="pt-BR" dirty="0" err="1">
                <a:latin typeface="Calibri"/>
                <a:cs typeface="Calibri"/>
              </a:rPr>
              <a:t>Bayesian</a:t>
            </a:r>
            <a:r>
              <a:rPr lang="pt-BR" dirty="0">
                <a:latin typeface="Calibri"/>
                <a:cs typeface="Calibri"/>
              </a:rPr>
              <a:t> </a:t>
            </a:r>
            <a:r>
              <a:rPr lang="pt-BR" dirty="0" err="1">
                <a:latin typeface="Calibri"/>
                <a:cs typeface="Calibri"/>
              </a:rPr>
              <a:t>Mean</a:t>
            </a:r>
            <a:endParaRPr lang="pt-BR" dirty="0" err="1">
              <a:cs typeface="Calibri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842E6D8-B02E-2E8D-52BA-C556EA030BE1}"/>
              </a:ext>
            </a:extLst>
          </p:cNvPr>
          <p:cNvSpPr txBox="1"/>
          <p:nvPr/>
        </p:nvSpPr>
        <p:spPr>
          <a:xfrm>
            <a:off x="6591842" y="1158513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DF - </a:t>
            </a:r>
            <a:r>
              <a:rPr lang="pt-BR" dirty="0" err="1">
                <a:latin typeface="Calibri"/>
                <a:cs typeface="Calibri"/>
              </a:rPr>
              <a:t>Popularity</a:t>
            </a:r>
            <a:endParaRPr lang="pt-BR" dirty="0" err="1">
              <a:cs typeface="Calibri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260B15A-C552-0232-789B-B2EAA0EDBDF2}"/>
              </a:ext>
            </a:extLst>
          </p:cNvPr>
          <p:cNvSpPr txBox="1"/>
          <p:nvPr/>
        </p:nvSpPr>
        <p:spPr>
          <a:xfrm>
            <a:off x="6591842" y="1714325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CBF - </a:t>
            </a:r>
            <a:r>
              <a:rPr lang="pt-BR" dirty="0" err="1">
                <a:latin typeface="Calibri"/>
                <a:cs typeface="Calibri"/>
              </a:rPr>
              <a:t>Plots</a:t>
            </a:r>
            <a:endParaRPr lang="pt-BR" dirty="0" err="1">
              <a:cs typeface="Calibri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EC3C8CF-0BD9-A3A3-3F09-0889D47586A7}"/>
              </a:ext>
            </a:extLst>
          </p:cNvPr>
          <p:cNvSpPr txBox="1"/>
          <p:nvPr/>
        </p:nvSpPr>
        <p:spPr>
          <a:xfrm>
            <a:off x="6591842" y="2297031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CBF - </a:t>
            </a:r>
            <a:r>
              <a:rPr lang="pt-BR" dirty="0" err="1">
                <a:latin typeface="Calibri"/>
                <a:cs typeface="Calibri"/>
              </a:rPr>
              <a:t>Metadatas</a:t>
            </a:r>
            <a:endParaRPr lang="pt-BR" dirty="0" err="1">
              <a:cs typeface="Calibri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AD4EC303-A73C-9265-6D0A-6E584B9F6188}"/>
              </a:ext>
            </a:extLst>
          </p:cNvPr>
          <p:cNvSpPr txBox="1"/>
          <p:nvPr/>
        </p:nvSpPr>
        <p:spPr>
          <a:xfrm>
            <a:off x="612383" y="4027219"/>
            <a:ext cx="17686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CF - </a:t>
            </a:r>
            <a:r>
              <a:rPr lang="pt-BR" dirty="0" err="1">
                <a:latin typeface="Calibri"/>
                <a:cs typeface="Calibri"/>
              </a:rPr>
              <a:t>User-Based</a:t>
            </a:r>
            <a:endParaRPr lang="pt-BR" dirty="0" err="1">
              <a:cs typeface="Calibri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D691F764-6BEC-8D15-A80E-966037F27938}"/>
              </a:ext>
            </a:extLst>
          </p:cNvPr>
          <p:cNvSpPr txBox="1"/>
          <p:nvPr/>
        </p:nvSpPr>
        <p:spPr>
          <a:xfrm>
            <a:off x="612383" y="4520278"/>
            <a:ext cx="176865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CF - Item-</a:t>
            </a:r>
            <a:r>
              <a:rPr lang="pt-BR" dirty="0" err="1">
                <a:latin typeface="Calibri"/>
                <a:cs typeface="Calibri"/>
              </a:rPr>
              <a:t>Based</a:t>
            </a:r>
            <a:endParaRPr lang="pt-BR" dirty="0" err="1">
              <a:cs typeface="Calibri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40CDB392-445A-9EA0-27B6-B43440665777}"/>
              </a:ext>
            </a:extLst>
          </p:cNvPr>
          <p:cNvSpPr txBox="1"/>
          <p:nvPr/>
        </p:nvSpPr>
        <p:spPr>
          <a:xfrm>
            <a:off x="612383" y="5058160"/>
            <a:ext cx="17686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 err="1">
                <a:latin typeface="Calibri"/>
                <a:cs typeface="Calibri"/>
              </a:rPr>
              <a:t>Hybrid</a:t>
            </a:r>
            <a:r>
              <a:rPr lang="pt-BR" dirty="0">
                <a:latin typeface="Calibri"/>
                <a:cs typeface="Calibri"/>
              </a:rPr>
              <a:t> </a:t>
            </a:r>
            <a:r>
              <a:rPr lang="pt-BR" dirty="0" err="1">
                <a:latin typeface="Calibri"/>
                <a:cs typeface="Calibri"/>
              </a:rPr>
              <a:t>Filtering</a:t>
            </a:r>
            <a:endParaRPr lang="pt-BR" dirty="0" err="1">
              <a:cs typeface="Calibri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E74D0F60-2E4F-BFC6-EFBD-DC22DCFEC12B}"/>
              </a:ext>
            </a:extLst>
          </p:cNvPr>
          <p:cNvSpPr txBox="1"/>
          <p:nvPr/>
        </p:nvSpPr>
        <p:spPr>
          <a:xfrm>
            <a:off x="3490053" y="4027218"/>
            <a:ext cx="17686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E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82BFF2CC-3D13-52DE-E1E5-198B32586B9F}"/>
              </a:ext>
            </a:extLst>
          </p:cNvPr>
          <p:cNvSpPr txBox="1"/>
          <p:nvPr/>
        </p:nvSpPr>
        <p:spPr>
          <a:xfrm>
            <a:off x="3490053" y="4520277"/>
            <a:ext cx="17686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F</a:t>
            </a:r>
            <a:endParaRPr lang="pt-BR" dirty="0">
              <a:cs typeface="Calibri"/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61A29781-3200-0D60-0BB2-505296FC1B0B}"/>
              </a:ext>
            </a:extLst>
          </p:cNvPr>
          <p:cNvSpPr txBox="1"/>
          <p:nvPr/>
        </p:nvSpPr>
        <p:spPr>
          <a:xfrm>
            <a:off x="3490053" y="5058160"/>
            <a:ext cx="17686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cs typeface="Calibri"/>
              </a:rPr>
              <a:t>Modelo G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35DD7311-EDDF-497A-F869-C538044D8040}"/>
              </a:ext>
            </a:extLst>
          </p:cNvPr>
          <p:cNvSpPr txBox="1"/>
          <p:nvPr/>
        </p:nvSpPr>
        <p:spPr>
          <a:xfrm>
            <a:off x="9693630" y="566843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A</a:t>
            </a:r>
            <a:endParaRPr lang="pt-BR" dirty="0">
              <a:cs typeface="Calibri"/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4FEEF669-BA4A-8740-A4AF-7D9EA685630A}"/>
              </a:ext>
            </a:extLst>
          </p:cNvPr>
          <p:cNvSpPr txBox="1"/>
          <p:nvPr/>
        </p:nvSpPr>
        <p:spPr>
          <a:xfrm>
            <a:off x="9693630" y="1158513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B</a:t>
            </a:r>
            <a:endParaRPr lang="pt-BR" dirty="0">
              <a:cs typeface="Calibri"/>
            </a:endParaRP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94A3741A-FA0E-3779-720B-FA1F199E1F5A}"/>
              </a:ext>
            </a:extLst>
          </p:cNvPr>
          <p:cNvSpPr txBox="1"/>
          <p:nvPr/>
        </p:nvSpPr>
        <p:spPr>
          <a:xfrm>
            <a:off x="9693629" y="1714324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cs typeface="Calibri"/>
              </a:rPr>
              <a:t>Modelo C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D888E61B-F72D-5AE5-5B19-503B067B50F5}"/>
              </a:ext>
            </a:extLst>
          </p:cNvPr>
          <p:cNvSpPr txBox="1"/>
          <p:nvPr/>
        </p:nvSpPr>
        <p:spPr>
          <a:xfrm>
            <a:off x="9693630" y="2297031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D</a:t>
            </a:r>
            <a:endParaRPr lang="pt-BR" dirty="0">
              <a:cs typeface="Calibri"/>
            </a:endParaRPr>
          </a:p>
        </p:txBody>
      </p:sp>
      <p:pic>
        <p:nvPicPr>
          <p:cNvPr id="31" name="Gráfico 30">
            <a:extLst>
              <a:ext uri="{FF2B5EF4-FFF2-40B4-BE49-F238E27FC236}">
                <a16:creationId xmlns:a16="http://schemas.microsoft.com/office/drawing/2014/main" id="{A74F61F1-1188-578B-1B01-5AD0D9D9BFB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33268" y="557278"/>
            <a:ext cx="628650" cy="200025"/>
          </a:xfrm>
          <a:prstGeom prst="rect">
            <a:avLst/>
          </a:prstGeom>
        </p:spPr>
      </p:pic>
      <p:pic>
        <p:nvPicPr>
          <p:cNvPr id="33" name="Gráfico 32">
            <a:extLst>
              <a:ext uri="{FF2B5EF4-FFF2-40B4-BE49-F238E27FC236}">
                <a16:creationId xmlns:a16="http://schemas.microsoft.com/office/drawing/2014/main" id="{BE5CD533-4952-0C59-6424-BCE5EB942E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33268" y="1148949"/>
            <a:ext cx="628650" cy="200025"/>
          </a:xfrm>
          <a:prstGeom prst="rect">
            <a:avLst/>
          </a:prstGeom>
        </p:spPr>
      </p:pic>
      <p:pic>
        <p:nvPicPr>
          <p:cNvPr id="35" name="Gráfico 34">
            <a:extLst>
              <a:ext uri="{FF2B5EF4-FFF2-40B4-BE49-F238E27FC236}">
                <a16:creationId xmlns:a16="http://schemas.microsoft.com/office/drawing/2014/main" id="{CD3DCF43-9F0B-7279-F054-56DD61B56E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33268" y="1704761"/>
            <a:ext cx="628650" cy="200025"/>
          </a:xfrm>
          <a:prstGeom prst="rect">
            <a:avLst/>
          </a:prstGeom>
        </p:spPr>
      </p:pic>
      <p:pic>
        <p:nvPicPr>
          <p:cNvPr id="37" name="Gráfico 36">
            <a:extLst>
              <a:ext uri="{FF2B5EF4-FFF2-40B4-BE49-F238E27FC236}">
                <a16:creationId xmlns:a16="http://schemas.microsoft.com/office/drawing/2014/main" id="{0C27C0F8-67E6-9202-3393-046B1E567A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33268" y="2287467"/>
            <a:ext cx="628650" cy="200025"/>
          </a:xfrm>
          <a:prstGeom prst="rect">
            <a:avLst/>
          </a:prstGeom>
        </p:spPr>
      </p:pic>
      <p:pic>
        <p:nvPicPr>
          <p:cNvPr id="39" name="Gráfico 38">
            <a:extLst>
              <a:ext uri="{FF2B5EF4-FFF2-40B4-BE49-F238E27FC236}">
                <a16:creationId xmlns:a16="http://schemas.microsoft.com/office/drawing/2014/main" id="{C6AE838E-96E0-AC88-6C69-37F93181B1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29691" y="4026619"/>
            <a:ext cx="628650" cy="200025"/>
          </a:xfrm>
          <a:prstGeom prst="rect">
            <a:avLst/>
          </a:prstGeom>
        </p:spPr>
      </p:pic>
      <p:pic>
        <p:nvPicPr>
          <p:cNvPr id="41" name="Gráfico 40">
            <a:extLst>
              <a:ext uri="{FF2B5EF4-FFF2-40B4-BE49-F238E27FC236}">
                <a16:creationId xmlns:a16="http://schemas.microsoft.com/office/drawing/2014/main" id="{230635B3-C6E1-F180-C67D-0E8F42A15C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29691" y="4519678"/>
            <a:ext cx="628650" cy="200025"/>
          </a:xfrm>
          <a:prstGeom prst="rect">
            <a:avLst/>
          </a:prstGeom>
        </p:spPr>
      </p:pic>
      <p:pic>
        <p:nvPicPr>
          <p:cNvPr id="43" name="Gráfico 42">
            <a:extLst>
              <a:ext uri="{FF2B5EF4-FFF2-40B4-BE49-F238E27FC236}">
                <a16:creationId xmlns:a16="http://schemas.microsoft.com/office/drawing/2014/main" id="{211DFAAA-999B-3500-C429-012AD3270C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29691" y="5057561"/>
            <a:ext cx="628650" cy="20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1480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30337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Resultados - Performances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427754"/>
            <a:ext cx="1589284" cy="1194549"/>
          </a:xfrm>
          <a:prstGeom prst="rect">
            <a:avLst/>
          </a:prstGeom>
        </p:spPr>
      </p:pic>
      <p:pic>
        <p:nvPicPr>
          <p:cNvPr id="2" name="Imagem 1" descr="Diagrama&#10;&#10;Descrição gerada automaticamente">
            <a:extLst>
              <a:ext uri="{FF2B5EF4-FFF2-40B4-BE49-F238E27FC236}">
                <a16:creationId xmlns:a16="http://schemas.microsoft.com/office/drawing/2014/main" id="{2209B7A7-C450-2DDB-C65E-F73E2FB8CB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97" y="623929"/>
            <a:ext cx="5998180" cy="3307407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C0576685-4DE6-8913-26BC-812CF96A51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3732" y="2726624"/>
            <a:ext cx="6198936" cy="3433764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28EE084F-8C33-0D65-D8D9-F8D60564E462}"/>
              </a:ext>
            </a:extLst>
          </p:cNvPr>
          <p:cNvSpPr txBox="1"/>
          <p:nvPr/>
        </p:nvSpPr>
        <p:spPr>
          <a:xfrm>
            <a:off x="6591842" y="566843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DF - </a:t>
            </a:r>
            <a:r>
              <a:rPr lang="pt-BR" dirty="0" err="1">
                <a:latin typeface="Calibri"/>
                <a:cs typeface="Calibri"/>
              </a:rPr>
              <a:t>Bayesian</a:t>
            </a:r>
            <a:r>
              <a:rPr lang="pt-BR" dirty="0">
                <a:latin typeface="Calibri"/>
                <a:cs typeface="Calibri"/>
              </a:rPr>
              <a:t> </a:t>
            </a:r>
            <a:r>
              <a:rPr lang="pt-BR" dirty="0" err="1">
                <a:latin typeface="Calibri"/>
                <a:cs typeface="Calibri"/>
              </a:rPr>
              <a:t>Mean</a:t>
            </a:r>
            <a:endParaRPr lang="pt-BR" dirty="0" err="1">
              <a:cs typeface="Calibri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842E6D8-B02E-2E8D-52BA-C556EA030BE1}"/>
              </a:ext>
            </a:extLst>
          </p:cNvPr>
          <p:cNvSpPr txBox="1"/>
          <p:nvPr/>
        </p:nvSpPr>
        <p:spPr>
          <a:xfrm>
            <a:off x="6591842" y="1158513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DF - </a:t>
            </a:r>
            <a:r>
              <a:rPr lang="pt-BR" dirty="0" err="1">
                <a:latin typeface="Calibri"/>
                <a:cs typeface="Calibri"/>
              </a:rPr>
              <a:t>Popularity</a:t>
            </a:r>
            <a:endParaRPr lang="pt-BR" dirty="0" err="1">
              <a:cs typeface="Calibri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260B15A-C552-0232-789B-B2EAA0EDBDF2}"/>
              </a:ext>
            </a:extLst>
          </p:cNvPr>
          <p:cNvSpPr txBox="1"/>
          <p:nvPr/>
        </p:nvSpPr>
        <p:spPr>
          <a:xfrm>
            <a:off x="6591842" y="1714325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CBF - </a:t>
            </a:r>
            <a:r>
              <a:rPr lang="pt-BR" dirty="0" err="1">
                <a:latin typeface="Calibri"/>
                <a:cs typeface="Calibri"/>
              </a:rPr>
              <a:t>Plots</a:t>
            </a:r>
            <a:endParaRPr lang="pt-BR" dirty="0" err="1">
              <a:cs typeface="Calibri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EC3C8CF-0BD9-A3A3-3F09-0889D47586A7}"/>
              </a:ext>
            </a:extLst>
          </p:cNvPr>
          <p:cNvSpPr txBox="1"/>
          <p:nvPr/>
        </p:nvSpPr>
        <p:spPr>
          <a:xfrm>
            <a:off x="6591842" y="2297031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CBF - </a:t>
            </a:r>
            <a:r>
              <a:rPr lang="pt-BR" dirty="0" err="1">
                <a:latin typeface="Calibri"/>
                <a:cs typeface="Calibri"/>
              </a:rPr>
              <a:t>Metadatas</a:t>
            </a:r>
            <a:endParaRPr lang="pt-BR" dirty="0" err="1">
              <a:cs typeface="Calibri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AD4EC303-A73C-9265-6D0A-6E584B9F6188}"/>
              </a:ext>
            </a:extLst>
          </p:cNvPr>
          <p:cNvSpPr txBox="1"/>
          <p:nvPr/>
        </p:nvSpPr>
        <p:spPr>
          <a:xfrm>
            <a:off x="612383" y="4027219"/>
            <a:ext cx="17686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CF - </a:t>
            </a:r>
            <a:r>
              <a:rPr lang="pt-BR" dirty="0" err="1">
                <a:latin typeface="Calibri"/>
                <a:cs typeface="Calibri"/>
              </a:rPr>
              <a:t>User-Based</a:t>
            </a:r>
            <a:endParaRPr lang="pt-BR" dirty="0" err="1">
              <a:cs typeface="Calibri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D691F764-6BEC-8D15-A80E-966037F27938}"/>
              </a:ext>
            </a:extLst>
          </p:cNvPr>
          <p:cNvSpPr txBox="1"/>
          <p:nvPr/>
        </p:nvSpPr>
        <p:spPr>
          <a:xfrm>
            <a:off x="612383" y="4520278"/>
            <a:ext cx="176865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CF - Item-</a:t>
            </a:r>
            <a:r>
              <a:rPr lang="pt-BR" dirty="0" err="1">
                <a:latin typeface="Calibri"/>
                <a:cs typeface="Calibri"/>
              </a:rPr>
              <a:t>Based</a:t>
            </a:r>
            <a:endParaRPr lang="pt-BR" dirty="0" err="1">
              <a:cs typeface="Calibri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40CDB392-445A-9EA0-27B6-B43440665777}"/>
              </a:ext>
            </a:extLst>
          </p:cNvPr>
          <p:cNvSpPr txBox="1"/>
          <p:nvPr/>
        </p:nvSpPr>
        <p:spPr>
          <a:xfrm>
            <a:off x="612383" y="5058160"/>
            <a:ext cx="17686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 err="1">
                <a:latin typeface="Calibri"/>
                <a:cs typeface="Calibri"/>
              </a:rPr>
              <a:t>Hybrid</a:t>
            </a:r>
            <a:r>
              <a:rPr lang="pt-BR" dirty="0">
                <a:latin typeface="Calibri"/>
                <a:cs typeface="Calibri"/>
              </a:rPr>
              <a:t> </a:t>
            </a:r>
            <a:r>
              <a:rPr lang="pt-BR" dirty="0" err="1">
                <a:latin typeface="Calibri"/>
                <a:cs typeface="Calibri"/>
              </a:rPr>
              <a:t>Filtering</a:t>
            </a:r>
            <a:endParaRPr lang="pt-BR" dirty="0" err="1">
              <a:cs typeface="Calibri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E74D0F60-2E4F-BFC6-EFBD-DC22DCFEC12B}"/>
              </a:ext>
            </a:extLst>
          </p:cNvPr>
          <p:cNvSpPr txBox="1"/>
          <p:nvPr/>
        </p:nvSpPr>
        <p:spPr>
          <a:xfrm>
            <a:off x="3490053" y="4027218"/>
            <a:ext cx="17686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E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82BFF2CC-3D13-52DE-E1E5-198B32586B9F}"/>
              </a:ext>
            </a:extLst>
          </p:cNvPr>
          <p:cNvSpPr txBox="1"/>
          <p:nvPr/>
        </p:nvSpPr>
        <p:spPr>
          <a:xfrm>
            <a:off x="3490053" y="4520277"/>
            <a:ext cx="17686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F</a:t>
            </a:r>
            <a:endParaRPr lang="pt-BR" dirty="0">
              <a:cs typeface="Calibri"/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61A29781-3200-0D60-0BB2-505296FC1B0B}"/>
              </a:ext>
            </a:extLst>
          </p:cNvPr>
          <p:cNvSpPr txBox="1"/>
          <p:nvPr/>
        </p:nvSpPr>
        <p:spPr>
          <a:xfrm>
            <a:off x="3490053" y="5058160"/>
            <a:ext cx="17686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cs typeface="Calibri"/>
              </a:rPr>
              <a:t>Modelo G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35DD7311-EDDF-497A-F869-C538044D8040}"/>
              </a:ext>
            </a:extLst>
          </p:cNvPr>
          <p:cNvSpPr txBox="1"/>
          <p:nvPr/>
        </p:nvSpPr>
        <p:spPr>
          <a:xfrm>
            <a:off x="9693630" y="566843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A</a:t>
            </a:r>
            <a:endParaRPr lang="pt-BR" dirty="0">
              <a:cs typeface="Calibri"/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4FEEF669-BA4A-8740-A4AF-7D9EA685630A}"/>
              </a:ext>
            </a:extLst>
          </p:cNvPr>
          <p:cNvSpPr txBox="1"/>
          <p:nvPr/>
        </p:nvSpPr>
        <p:spPr>
          <a:xfrm>
            <a:off x="9693630" y="1158513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B</a:t>
            </a:r>
            <a:endParaRPr lang="pt-BR" dirty="0">
              <a:cs typeface="Calibri"/>
            </a:endParaRP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94A3741A-FA0E-3779-720B-FA1F199E1F5A}"/>
              </a:ext>
            </a:extLst>
          </p:cNvPr>
          <p:cNvSpPr txBox="1"/>
          <p:nvPr/>
        </p:nvSpPr>
        <p:spPr>
          <a:xfrm>
            <a:off x="9693629" y="1714324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cs typeface="Calibri"/>
              </a:rPr>
              <a:t>Modelo C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D888E61B-F72D-5AE5-5B19-503B067B50F5}"/>
              </a:ext>
            </a:extLst>
          </p:cNvPr>
          <p:cNvSpPr txBox="1"/>
          <p:nvPr/>
        </p:nvSpPr>
        <p:spPr>
          <a:xfrm>
            <a:off x="9693630" y="2297031"/>
            <a:ext cx="21003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D</a:t>
            </a:r>
            <a:endParaRPr lang="pt-BR" dirty="0">
              <a:cs typeface="Calibri"/>
            </a:endParaRPr>
          </a:p>
        </p:txBody>
      </p:sp>
      <p:pic>
        <p:nvPicPr>
          <p:cNvPr id="31" name="Gráfico 30">
            <a:extLst>
              <a:ext uri="{FF2B5EF4-FFF2-40B4-BE49-F238E27FC236}">
                <a16:creationId xmlns:a16="http://schemas.microsoft.com/office/drawing/2014/main" id="{A74F61F1-1188-578B-1B01-5AD0D9D9BFB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33268" y="557278"/>
            <a:ext cx="628650" cy="200025"/>
          </a:xfrm>
          <a:prstGeom prst="rect">
            <a:avLst/>
          </a:prstGeom>
        </p:spPr>
      </p:pic>
      <p:pic>
        <p:nvPicPr>
          <p:cNvPr id="33" name="Gráfico 32">
            <a:extLst>
              <a:ext uri="{FF2B5EF4-FFF2-40B4-BE49-F238E27FC236}">
                <a16:creationId xmlns:a16="http://schemas.microsoft.com/office/drawing/2014/main" id="{BE5CD533-4952-0C59-6424-BCE5EB942E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33268" y="1148949"/>
            <a:ext cx="628650" cy="200025"/>
          </a:xfrm>
          <a:prstGeom prst="rect">
            <a:avLst/>
          </a:prstGeom>
        </p:spPr>
      </p:pic>
      <p:pic>
        <p:nvPicPr>
          <p:cNvPr id="35" name="Gráfico 34">
            <a:extLst>
              <a:ext uri="{FF2B5EF4-FFF2-40B4-BE49-F238E27FC236}">
                <a16:creationId xmlns:a16="http://schemas.microsoft.com/office/drawing/2014/main" id="{CD3DCF43-9F0B-7279-F054-56DD61B56E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33268" y="1704761"/>
            <a:ext cx="628650" cy="200025"/>
          </a:xfrm>
          <a:prstGeom prst="rect">
            <a:avLst/>
          </a:prstGeom>
        </p:spPr>
      </p:pic>
      <p:pic>
        <p:nvPicPr>
          <p:cNvPr id="37" name="Gráfico 36">
            <a:extLst>
              <a:ext uri="{FF2B5EF4-FFF2-40B4-BE49-F238E27FC236}">
                <a16:creationId xmlns:a16="http://schemas.microsoft.com/office/drawing/2014/main" id="{0C27C0F8-67E6-9202-3393-046B1E567A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33268" y="2287467"/>
            <a:ext cx="628650" cy="200025"/>
          </a:xfrm>
          <a:prstGeom prst="rect">
            <a:avLst/>
          </a:prstGeom>
        </p:spPr>
      </p:pic>
      <p:pic>
        <p:nvPicPr>
          <p:cNvPr id="39" name="Gráfico 38">
            <a:extLst>
              <a:ext uri="{FF2B5EF4-FFF2-40B4-BE49-F238E27FC236}">
                <a16:creationId xmlns:a16="http://schemas.microsoft.com/office/drawing/2014/main" id="{C6AE838E-96E0-AC88-6C69-37F93181B1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29691" y="4026619"/>
            <a:ext cx="628650" cy="200025"/>
          </a:xfrm>
          <a:prstGeom prst="rect">
            <a:avLst/>
          </a:prstGeom>
        </p:spPr>
      </p:pic>
      <p:pic>
        <p:nvPicPr>
          <p:cNvPr id="41" name="Gráfico 40">
            <a:extLst>
              <a:ext uri="{FF2B5EF4-FFF2-40B4-BE49-F238E27FC236}">
                <a16:creationId xmlns:a16="http://schemas.microsoft.com/office/drawing/2014/main" id="{230635B3-C6E1-F180-C67D-0E8F42A15C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29691" y="4519678"/>
            <a:ext cx="628650" cy="200025"/>
          </a:xfrm>
          <a:prstGeom prst="rect">
            <a:avLst/>
          </a:prstGeom>
        </p:spPr>
      </p:pic>
      <p:pic>
        <p:nvPicPr>
          <p:cNvPr id="43" name="Gráfico 42">
            <a:extLst>
              <a:ext uri="{FF2B5EF4-FFF2-40B4-BE49-F238E27FC236}">
                <a16:creationId xmlns:a16="http://schemas.microsoft.com/office/drawing/2014/main" id="{211DFAAA-999B-3500-C429-012AD3270C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29691" y="5057561"/>
            <a:ext cx="628650" cy="20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0184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332840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Resultados - Recomendações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427754"/>
            <a:ext cx="1589284" cy="1194549"/>
          </a:xfrm>
          <a:prstGeom prst="rect">
            <a:avLst/>
          </a:prstGeom>
        </p:spPr>
      </p:pic>
      <p:pic>
        <p:nvPicPr>
          <p:cNvPr id="7" name="Imagem 6" descr="Tabela&#10;&#10;Descrição gerada automaticamente">
            <a:extLst>
              <a:ext uri="{FF2B5EF4-FFF2-40B4-BE49-F238E27FC236}">
                <a16:creationId xmlns:a16="http://schemas.microsoft.com/office/drawing/2014/main" id="{1B50D5C0-A206-4C65-98BB-5BC9C51E9C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677" y="1152525"/>
            <a:ext cx="7324725" cy="211455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A093EED0-3C32-B677-C694-6D4B6031F9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8808" y="3516948"/>
            <a:ext cx="7439025" cy="218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6116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332840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Resultados - Recomendações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427754"/>
            <a:ext cx="1589284" cy="1194549"/>
          </a:xfrm>
          <a:prstGeom prst="rect">
            <a:avLst/>
          </a:prstGeom>
        </p:spPr>
      </p:pic>
      <p:pic>
        <p:nvPicPr>
          <p:cNvPr id="7" name="Imagem 6" descr="Interface gráfica do usuário, Texto, Aplicativo, chat ou mensagem de texto&#10;&#10;Descrição gerada automaticamente">
            <a:extLst>
              <a:ext uri="{FF2B5EF4-FFF2-40B4-BE49-F238E27FC236}">
                <a16:creationId xmlns:a16="http://schemas.microsoft.com/office/drawing/2014/main" id="{1B50D5C0-A206-4C65-98BB-5BC9C51E9C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095" y="1152525"/>
            <a:ext cx="7135969" cy="2175510"/>
          </a:xfrm>
          <a:prstGeom prst="rect">
            <a:avLst/>
          </a:prstGeom>
        </p:spPr>
      </p:pic>
      <p:pic>
        <p:nvPicPr>
          <p:cNvPr id="8" name="Imagem 7" descr="Texto&#10;&#10;Descrição gerada automaticamente">
            <a:extLst>
              <a:ext uri="{FF2B5EF4-FFF2-40B4-BE49-F238E27FC236}">
                <a16:creationId xmlns:a16="http://schemas.microsoft.com/office/drawing/2014/main" id="{A093EED0-3C32-B677-C694-6D4B6031F9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8886" y="3516948"/>
            <a:ext cx="7398868" cy="218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2800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332840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Resultados - Recomendações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427754"/>
            <a:ext cx="1589284" cy="1194549"/>
          </a:xfrm>
          <a:prstGeom prst="rect">
            <a:avLst/>
          </a:prstGeom>
        </p:spPr>
      </p:pic>
      <p:pic>
        <p:nvPicPr>
          <p:cNvPr id="7" name="Imagem 6" descr="Texto&#10;&#10;Descrição gerada automaticamente">
            <a:extLst>
              <a:ext uri="{FF2B5EF4-FFF2-40B4-BE49-F238E27FC236}">
                <a16:creationId xmlns:a16="http://schemas.microsoft.com/office/drawing/2014/main" id="{1B50D5C0-A206-4C65-98BB-5BC9C51E9C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245" y="1152525"/>
            <a:ext cx="7035349" cy="2175510"/>
          </a:xfrm>
          <a:prstGeom prst="rect">
            <a:avLst/>
          </a:prstGeom>
        </p:spPr>
      </p:pic>
      <p:pic>
        <p:nvPicPr>
          <p:cNvPr id="8" name="Imagem 7" descr="Texto&#10;&#10;Descrição gerada automaticamente">
            <a:extLst>
              <a:ext uri="{FF2B5EF4-FFF2-40B4-BE49-F238E27FC236}">
                <a16:creationId xmlns:a16="http://schemas.microsoft.com/office/drawing/2014/main" id="{A093EED0-3C32-B677-C694-6D4B6031F9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8808" y="3518923"/>
            <a:ext cx="7439025" cy="217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2483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30337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Resultados - Limitações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427754"/>
            <a:ext cx="1589284" cy="1194549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2570BEC-B44E-4B40-E08C-90C5FEC548FB}"/>
              </a:ext>
            </a:extLst>
          </p:cNvPr>
          <p:cNvSpPr txBox="1"/>
          <p:nvPr/>
        </p:nvSpPr>
        <p:spPr>
          <a:xfrm>
            <a:off x="2806544" y="1802379"/>
            <a:ext cx="24291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Performances medidas</a:t>
            </a:r>
            <a:endParaRPr lang="pt-BR" dirty="0">
              <a:cs typeface="Calibri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E2DA9C2-6069-910A-54E4-EACFE8CF0A96}"/>
              </a:ext>
            </a:extLst>
          </p:cNvPr>
          <p:cNvSpPr txBox="1"/>
          <p:nvPr/>
        </p:nvSpPr>
        <p:spPr>
          <a:xfrm>
            <a:off x="6657184" y="1802379"/>
            <a:ext cx="328259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Hardwares da máquina do autor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7E4D0682-6CE4-186B-FCAC-6293FC0BE639}"/>
              </a:ext>
            </a:extLst>
          </p:cNvPr>
          <p:cNvSpPr txBox="1"/>
          <p:nvPr/>
        </p:nvSpPr>
        <p:spPr>
          <a:xfrm>
            <a:off x="2806544" y="2859019"/>
            <a:ext cx="24291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Recomendações</a:t>
            </a:r>
            <a:endParaRPr lang="pt-BR" dirty="0">
              <a:cs typeface="Calibri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3FD5980-2CC6-074E-C0CE-C7EABCF12330}"/>
              </a:ext>
            </a:extLst>
          </p:cNvPr>
          <p:cNvSpPr txBox="1"/>
          <p:nvPr/>
        </p:nvSpPr>
        <p:spPr>
          <a:xfrm>
            <a:off x="6657184" y="2859019"/>
            <a:ext cx="347563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Universo de animes da plataforma</a:t>
            </a:r>
            <a:endParaRPr lang="pt-BR" dirty="0">
              <a:cs typeface="Calibri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7036667-91F1-86A0-AB25-2D2E6A2B30D9}"/>
              </a:ext>
            </a:extLst>
          </p:cNvPr>
          <p:cNvSpPr txBox="1"/>
          <p:nvPr/>
        </p:nvSpPr>
        <p:spPr>
          <a:xfrm>
            <a:off x="2806544" y="3905499"/>
            <a:ext cx="24291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>
                <a:cs typeface="Calibri"/>
              </a:rPr>
              <a:t>Periodicidade</a:t>
            </a:r>
            <a:endParaRPr lang="pt-BR" dirty="0">
              <a:cs typeface="Calibri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C2B4A9E-1A5E-2EE0-3C0C-640C398996C6}"/>
              </a:ext>
            </a:extLst>
          </p:cNvPr>
          <p:cNvSpPr txBox="1"/>
          <p:nvPr/>
        </p:nvSpPr>
        <p:spPr>
          <a:xfrm>
            <a:off x="6758784" y="3905499"/>
            <a:ext cx="281523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Até 06 de outubro de 2023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5294CC14-FC44-BE7A-261C-D329B2CB27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10754" y="1806960"/>
            <a:ext cx="628650" cy="200025"/>
          </a:xfrm>
          <a:prstGeom prst="rect">
            <a:avLst/>
          </a:prstGeom>
        </p:spPr>
      </p:pic>
      <p:pic>
        <p:nvPicPr>
          <p:cNvPr id="14" name="Gráfico 13">
            <a:extLst>
              <a:ext uri="{FF2B5EF4-FFF2-40B4-BE49-F238E27FC236}">
                <a16:creationId xmlns:a16="http://schemas.microsoft.com/office/drawing/2014/main" id="{ED895323-7029-15DA-25C1-185A029A1A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10754" y="2863600"/>
            <a:ext cx="628650" cy="200025"/>
          </a:xfrm>
          <a:prstGeom prst="rect">
            <a:avLst/>
          </a:prstGeom>
        </p:spPr>
      </p:pic>
      <p:pic>
        <p:nvPicPr>
          <p:cNvPr id="16" name="Gráfico 15">
            <a:extLst>
              <a:ext uri="{FF2B5EF4-FFF2-40B4-BE49-F238E27FC236}">
                <a16:creationId xmlns:a16="http://schemas.microsoft.com/office/drawing/2014/main" id="{850B7095-D5D7-3569-CB39-6FBDA831F3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10754" y="3910080"/>
            <a:ext cx="628650" cy="20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0554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30337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Conclusões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1301" y="5133114"/>
            <a:ext cx="1344646" cy="1489189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96974073-3FE2-38AA-4CB1-C119F7307651}"/>
              </a:ext>
            </a:extLst>
          </p:cNvPr>
          <p:cNvSpPr txBox="1"/>
          <p:nvPr/>
        </p:nvSpPr>
        <p:spPr>
          <a:xfrm>
            <a:off x="2633824" y="786379"/>
            <a:ext cx="242915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Complexidade dos algoritmos e acurácia das recomendações</a:t>
            </a:r>
            <a:endParaRPr lang="pt-BR" dirty="0">
              <a:cs typeface="Calibri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B3F44FB1-98B1-452D-D6DD-C123D68183D2}"/>
              </a:ext>
            </a:extLst>
          </p:cNvPr>
          <p:cNvSpPr txBox="1"/>
          <p:nvPr/>
        </p:nvSpPr>
        <p:spPr>
          <a:xfrm>
            <a:off x="6758784" y="786379"/>
            <a:ext cx="242915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Maior consumo de hardware e tempo de execução</a:t>
            </a:r>
            <a:endParaRPr lang="pt-BR" dirty="0">
              <a:cs typeface="Calibri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35D8A89A-1003-1913-D717-CDC2203C274A}"/>
              </a:ext>
            </a:extLst>
          </p:cNvPr>
          <p:cNvSpPr txBox="1"/>
          <p:nvPr/>
        </p:nvSpPr>
        <p:spPr>
          <a:xfrm>
            <a:off x="2430624" y="2340859"/>
            <a:ext cx="242915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Maior acurácia das recomendações</a:t>
            </a:r>
            <a:endParaRPr lang="pt-BR" dirty="0">
              <a:cs typeface="Calibri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C7B7380-6D04-3348-9CA2-FB155962E99D}"/>
              </a:ext>
            </a:extLst>
          </p:cNvPr>
          <p:cNvSpPr txBox="1"/>
          <p:nvPr/>
        </p:nvSpPr>
        <p:spPr>
          <a:xfrm>
            <a:off x="6758784" y="2340859"/>
            <a:ext cx="242915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Banco de dados mais vastas e variados</a:t>
            </a:r>
            <a:endParaRPr lang="pt-BR" dirty="0">
              <a:cs typeface="Calibri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7FC54CDF-6A08-42CD-601D-0878C5CBF804}"/>
              </a:ext>
            </a:extLst>
          </p:cNvPr>
          <p:cNvSpPr txBox="1"/>
          <p:nvPr/>
        </p:nvSpPr>
        <p:spPr>
          <a:xfrm>
            <a:off x="2430624" y="4677659"/>
            <a:ext cx="24291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>
                <a:latin typeface="Calibri"/>
                <a:cs typeface="Calibri"/>
              </a:rPr>
              <a:t>Trabalhos futuros</a:t>
            </a:r>
            <a:endParaRPr lang="pt-BR">
              <a:cs typeface="Calibri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87CD8722-622B-5E10-B1BA-581C2F30CD5E}"/>
              </a:ext>
            </a:extLst>
          </p:cNvPr>
          <p:cNvSpPr txBox="1"/>
          <p:nvPr/>
        </p:nvSpPr>
        <p:spPr>
          <a:xfrm>
            <a:off x="6586064" y="3621019"/>
            <a:ext cx="277459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Expansão de plataformas</a:t>
            </a:r>
            <a:endParaRPr lang="pt-BR" dirty="0">
              <a:cs typeface="Calibri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6F6245D0-6D6C-1FFE-37A5-267AA8ACC079}"/>
              </a:ext>
            </a:extLst>
          </p:cNvPr>
          <p:cNvSpPr txBox="1"/>
          <p:nvPr/>
        </p:nvSpPr>
        <p:spPr>
          <a:xfrm>
            <a:off x="6758784" y="4403339"/>
            <a:ext cx="262219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Expansão de conteúdos (filmes, séries, músicas...)</a:t>
            </a:r>
            <a:endParaRPr lang="pt-BR" dirty="0">
              <a:cs typeface="Calibri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88D71E44-92F4-37CF-BE18-32DB3D538806}"/>
              </a:ext>
            </a:extLst>
          </p:cNvPr>
          <p:cNvSpPr txBox="1"/>
          <p:nvPr/>
        </p:nvSpPr>
        <p:spPr>
          <a:xfrm>
            <a:off x="6768944" y="5348219"/>
            <a:ext cx="242915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Aprendizagem Profunda ("</a:t>
            </a:r>
            <a:r>
              <a:rPr lang="pt-BR" dirty="0" err="1">
                <a:latin typeface="Calibri"/>
                <a:cs typeface="Calibri"/>
              </a:rPr>
              <a:t>Deep</a:t>
            </a:r>
            <a:r>
              <a:rPr lang="pt-BR" dirty="0">
                <a:latin typeface="Calibri"/>
                <a:cs typeface="Calibri"/>
              </a:rPr>
              <a:t> Learning")</a:t>
            </a:r>
            <a:endParaRPr lang="pt-BR" dirty="0">
              <a:cs typeface="Calibri"/>
            </a:endParaRPr>
          </a:p>
        </p:txBody>
      </p:sp>
      <p:pic>
        <p:nvPicPr>
          <p:cNvPr id="25" name="Gráfico 24">
            <a:extLst>
              <a:ext uri="{FF2B5EF4-FFF2-40B4-BE49-F238E27FC236}">
                <a16:creationId xmlns:a16="http://schemas.microsoft.com/office/drawing/2014/main" id="{6EB6AEA6-A0AF-81D1-B528-99C8728C90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41234" y="943360"/>
            <a:ext cx="628650" cy="200025"/>
          </a:xfrm>
          <a:prstGeom prst="rect">
            <a:avLst/>
          </a:prstGeom>
        </p:spPr>
      </p:pic>
      <p:pic>
        <p:nvPicPr>
          <p:cNvPr id="27" name="Gráfico 26">
            <a:extLst>
              <a:ext uri="{FF2B5EF4-FFF2-40B4-BE49-F238E27FC236}">
                <a16:creationId xmlns:a16="http://schemas.microsoft.com/office/drawing/2014/main" id="{010B60E6-FBD0-A34A-CC4B-877F1349D3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41234" y="2345440"/>
            <a:ext cx="628650" cy="200025"/>
          </a:xfrm>
          <a:prstGeom prst="rect">
            <a:avLst/>
          </a:prstGeom>
        </p:spPr>
      </p:pic>
      <p:pic>
        <p:nvPicPr>
          <p:cNvPr id="31" name="Gráfico 30">
            <a:extLst>
              <a:ext uri="{FF2B5EF4-FFF2-40B4-BE49-F238E27FC236}">
                <a16:creationId xmlns:a16="http://schemas.microsoft.com/office/drawing/2014/main" id="{3A8618DE-52E5-8AD9-7754-2A6F97C2C1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6200000">
            <a:off x="4234008" y="4814146"/>
            <a:ext cx="2765458" cy="199150"/>
          </a:xfrm>
          <a:prstGeom prst="rect">
            <a:avLst/>
          </a:prstGeom>
        </p:spPr>
      </p:pic>
      <p:pic>
        <p:nvPicPr>
          <p:cNvPr id="32" name="Gráfico 31">
            <a:extLst>
              <a:ext uri="{FF2B5EF4-FFF2-40B4-BE49-F238E27FC236}">
                <a16:creationId xmlns:a16="http://schemas.microsoft.com/office/drawing/2014/main" id="{EA5F48F6-503D-F35E-6816-FA53365A0A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10754" y="3625599"/>
            <a:ext cx="628650" cy="200025"/>
          </a:xfrm>
          <a:prstGeom prst="rect">
            <a:avLst/>
          </a:prstGeom>
        </p:spPr>
      </p:pic>
      <p:pic>
        <p:nvPicPr>
          <p:cNvPr id="33" name="Gráfico 32">
            <a:extLst>
              <a:ext uri="{FF2B5EF4-FFF2-40B4-BE49-F238E27FC236}">
                <a16:creationId xmlns:a16="http://schemas.microsoft.com/office/drawing/2014/main" id="{1A1B6905-416F-7FEF-0E89-A0F1E65D1C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41234" y="4580639"/>
            <a:ext cx="628650" cy="200025"/>
          </a:xfrm>
          <a:prstGeom prst="rect">
            <a:avLst/>
          </a:prstGeom>
        </p:spPr>
      </p:pic>
      <p:pic>
        <p:nvPicPr>
          <p:cNvPr id="34" name="Gráfico 33">
            <a:extLst>
              <a:ext uri="{FF2B5EF4-FFF2-40B4-BE49-F238E27FC236}">
                <a16:creationId xmlns:a16="http://schemas.microsoft.com/office/drawing/2014/main" id="{3CC0F6B9-F61F-3BC1-3AF1-7070C0B867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10754" y="5352799"/>
            <a:ext cx="628650" cy="20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951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07041" y="194982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b="1" dirty="0">
                <a:latin typeface="Roboto"/>
                <a:ea typeface="Roboto"/>
                <a:cs typeface="Calibri"/>
              </a:rPr>
              <a:t>Introdução</a:t>
            </a:r>
            <a:endParaRPr lang="pt-BR" b="1" dirty="0">
              <a:latin typeface="Roboto"/>
              <a:ea typeface="Roboto"/>
            </a:endParaRP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765" y="5432611"/>
            <a:ext cx="1720492" cy="1362636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A3A0B88E-1D81-6EBB-5A4B-1DAB2A8790E6}"/>
              </a:ext>
            </a:extLst>
          </p:cNvPr>
          <p:cNvSpPr txBox="1"/>
          <p:nvPr/>
        </p:nvSpPr>
        <p:spPr>
          <a:xfrm>
            <a:off x="4430806" y="847164"/>
            <a:ext cx="318247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Abundância de dados e Big Data</a:t>
            </a:r>
            <a:endParaRPr lang="pt-BR" dirty="0">
              <a:cs typeface="Calibri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A76EE2C-A1FA-20A0-6E41-2E1FE278C366}"/>
              </a:ext>
            </a:extLst>
          </p:cNvPr>
          <p:cNvSpPr txBox="1"/>
          <p:nvPr/>
        </p:nvSpPr>
        <p:spPr>
          <a:xfrm>
            <a:off x="1098177" y="2290482"/>
            <a:ext cx="341555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Dificuldades em filtrar conteúdos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2BC6EB49-54CE-6FE6-5938-B9577D76F3A5}"/>
              </a:ext>
            </a:extLst>
          </p:cNvPr>
          <p:cNvSpPr txBox="1"/>
          <p:nvPr/>
        </p:nvSpPr>
        <p:spPr>
          <a:xfrm>
            <a:off x="5526741" y="2290482"/>
            <a:ext cx="113851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Desgaste</a:t>
            </a:r>
            <a:endParaRPr lang="pt-BR" dirty="0">
              <a:cs typeface="Calibri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545CDCB-E211-00B8-A30B-8475AD2B0421}"/>
              </a:ext>
            </a:extLst>
          </p:cNvPr>
          <p:cNvSpPr txBox="1"/>
          <p:nvPr/>
        </p:nvSpPr>
        <p:spPr>
          <a:xfrm>
            <a:off x="8359587" y="229048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Decisões Equivocadas</a:t>
            </a:r>
            <a:endParaRPr lang="pt-BR" dirty="0">
              <a:cs typeface="Calibri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7C8DF39-2A25-D205-E70D-279A1292D03A}"/>
              </a:ext>
            </a:extLst>
          </p:cNvPr>
          <p:cNvSpPr txBox="1"/>
          <p:nvPr/>
        </p:nvSpPr>
        <p:spPr>
          <a:xfrm>
            <a:off x="4504765" y="3626223"/>
            <a:ext cx="341555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Sistemas de Recomendação [</a:t>
            </a:r>
            <a:r>
              <a:rPr lang="pt-BR" dirty="0" err="1">
                <a:latin typeface="Calibri"/>
                <a:cs typeface="Calibri"/>
              </a:rPr>
              <a:t>SRs</a:t>
            </a:r>
            <a:r>
              <a:rPr lang="pt-BR" dirty="0">
                <a:latin typeface="Calibri"/>
                <a:cs typeface="Calibri"/>
              </a:rPr>
              <a:t>]</a:t>
            </a:r>
            <a:endParaRPr lang="pt-BR" dirty="0">
              <a:cs typeface="Calibri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41917BF-3F46-9C65-5496-966DF179060A}"/>
              </a:ext>
            </a:extLst>
          </p:cNvPr>
          <p:cNvSpPr txBox="1"/>
          <p:nvPr/>
        </p:nvSpPr>
        <p:spPr>
          <a:xfrm>
            <a:off x="4396475" y="4854387"/>
            <a:ext cx="353321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Reconhecimento de gostos pessoais</a:t>
            </a:r>
            <a:endParaRPr lang="pt-BR" dirty="0">
              <a:cs typeface="Calibri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B02260CC-C94E-4F15-CA8D-28C5AAA9A2B7}"/>
              </a:ext>
            </a:extLst>
          </p:cNvPr>
          <p:cNvSpPr txBox="1"/>
          <p:nvPr/>
        </p:nvSpPr>
        <p:spPr>
          <a:xfrm>
            <a:off x="6439918" y="5983940"/>
            <a:ext cx="2206337" cy="3779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Poder computacional</a:t>
            </a:r>
            <a:endParaRPr lang="pt-BR" dirty="0">
              <a:cs typeface="Calibri"/>
            </a:endParaRPr>
          </a:p>
        </p:txBody>
      </p:sp>
      <p:pic>
        <p:nvPicPr>
          <p:cNvPr id="14" name="Gráfico 13">
            <a:extLst>
              <a:ext uri="{FF2B5EF4-FFF2-40B4-BE49-F238E27FC236}">
                <a16:creationId xmlns:a16="http://schemas.microsoft.com/office/drawing/2014/main" id="{FC88FB0B-9482-A444-6275-ED2CC2FD76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4980000">
            <a:off x="5709957" y="1607764"/>
            <a:ext cx="628650" cy="200025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D1DFA009-C824-640B-F77A-CEB8E9014E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4980000">
            <a:off x="8973110" y="1607763"/>
            <a:ext cx="628650" cy="200025"/>
          </a:xfrm>
          <a:prstGeom prst="rect">
            <a:avLst/>
          </a:prstGeom>
        </p:spPr>
      </p:pic>
      <p:pic>
        <p:nvPicPr>
          <p:cNvPr id="16" name="Gráfico 15">
            <a:extLst>
              <a:ext uri="{FF2B5EF4-FFF2-40B4-BE49-F238E27FC236}">
                <a16:creationId xmlns:a16="http://schemas.microsoft.com/office/drawing/2014/main" id="{7F2429A2-8784-04CE-8332-A7F9B9F4D6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4980000">
            <a:off x="2249580" y="1607763"/>
            <a:ext cx="628650" cy="200025"/>
          </a:xfrm>
          <a:prstGeom prst="rect">
            <a:avLst/>
          </a:prstGeom>
        </p:spPr>
      </p:pic>
      <p:pic>
        <p:nvPicPr>
          <p:cNvPr id="18" name="Gráfico 17">
            <a:extLst>
              <a:ext uri="{FF2B5EF4-FFF2-40B4-BE49-F238E27FC236}">
                <a16:creationId xmlns:a16="http://schemas.microsoft.com/office/drawing/2014/main" id="{6E93C01C-186A-63D7-2E3C-31DC1EBBFC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4980000">
            <a:off x="5754780" y="3113834"/>
            <a:ext cx="628650" cy="200025"/>
          </a:xfrm>
          <a:prstGeom prst="rect">
            <a:avLst/>
          </a:prstGeom>
        </p:spPr>
      </p:pic>
      <p:pic>
        <p:nvPicPr>
          <p:cNvPr id="19" name="Gráfico 18">
            <a:extLst>
              <a:ext uri="{FF2B5EF4-FFF2-40B4-BE49-F238E27FC236}">
                <a16:creationId xmlns:a16="http://schemas.microsoft.com/office/drawing/2014/main" id="{DC8987AB-72B7-0260-DA14-B1AEF83E56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4980000">
            <a:off x="5790639" y="4431645"/>
            <a:ext cx="628650" cy="200025"/>
          </a:xfrm>
          <a:prstGeom prst="rect">
            <a:avLst/>
          </a:prstGeom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A7D2FBA0-521F-8B15-DA48-A184D42B3498}"/>
              </a:ext>
            </a:extLst>
          </p:cNvPr>
          <p:cNvSpPr txBox="1"/>
          <p:nvPr/>
        </p:nvSpPr>
        <p:spPr>
          <a:xfrm>
            <a:off x="2801470" y="598394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Bases de dados robustas</a:t>
            </a:r>
            <a:endParaRPr lang="pt-BR" dirty="0">
              <a:cs typeface="Calibri"/>
            </a:endParaRPr>
          </a:p>
        </p:txBody>
      </p:sp>
      <p:pic>
        <p:nvPicPr>
          <p:cNvPr id="21" name="Gráfico 20">
            <a:extLst>
              <a:ext uri="{FF2B5EF4-FFF2-40B4-BE49-F238E27FC236}">
                <a16:creationId xmlns:a16="http://schemas.microsoft.com/office/drawing/2014/main" id="{A63CE6C6-5D10-DE5B-F2D1-47C292CF1D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4980000">
            <a:off x="7233956" y="5552233"/>
            <a:ext cx="628650" cy="200025"/>
          </a:xfrm>
          <a:prstGeom prst="rect">
            <a:avLst/>
          </a:prstGeom>
        </p:spPr>
      </p:pic>
      <p:pic>
        <p:nvPicPr>
          <p:cNvPr id="22" name="Gráfico 21">
            <a:extLst>
              <a:ext uri="{FF2B5EF4-FFF2-40B4-BE49-F238E27FC236}">
                <a16:creationId xmlns:a16="http://schemas.microsoft.com/office/drawing/2014/main" id="{0BF9AA0B-C123-3218-A936-C811CDA366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4980000">
            <a:off x="3719791" y="5552233"/>
            <a:ext cx="628650" cy="200025"/>
          </a:xfrm>
          <a:prstGeom prst="rect">
            <a:avLst/>
          </a:prstGeom>
        </p:spPr>
      </p:pic>
      <p:pic>
        <p:nvPicPr>
          <p:cNvPr id="23" name="Gráfico 22">
            <a:extLst>
              <a:ext uri="{FF2B5EF4-FFF2-40B4-BE49-F238E27FC236}">
                <a16:creationId xmlns:a16="http://schemas.microsoft.com/office/drawing/2014/main" id="{B02C6199-247F-FA5F-38A6-7AFD53229E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77751" y="1305764"/>
            <a:ext cx="9062754" cy="212352"/>
          </a:xfrm>
          <a:prstGeom prst="rect">
            <a:avLst/>
          </a:prstGeom>
        </p:spPr>
      </p:pic>
      <p:pic>
        <p:nvPicPr>
          <p:cNvPr id="24" name="Gráfico 23">
            <a:extLst>
              <a:ext uri="{FF2B5EF4-FFF2-40B4-BE49-F238E27FC236}">
                <a16:creationId xmlns:a16="http://schemas.microsoft.com/office/drawing/2014/main" id="{073ECB4D-587F-7973-C98F-8B56F0FE94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358433" y="2784940"/>
            <a:ext cx="9062754" cy="212352"/>
          </a:xfrm>
          <a:prstGeom prst="rect">
            <a:avLst/>
          </a:prstGeom>
        </p:spPr>
      </p:pic>
      <p:pic>
        <p:nvPicPr>
          <p:cNvPr id="25" name="Gráfico 24">
            <a:extLst>
              <a:ext uri="{FF2B5EF4-FFF2-40B4-BE49-F238E27FC236}">
                <a16:creationId xmlns:a16="http://schemas.microsoft.com/office/drawing/2014/main" id="{F40B6DCB-427E-964C-EDE4-D1FCA5E1FB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03256" y="4102752"/>
            <a:ext cx="9062754" cy="212352"/>
          </a:xfrm>
          <a:prstGeom prst="rect">
            <a:avLst/>
          </a:prstGeom>
        </p:spPr>
      </p:pic>
      <p:pic>
        <p:nvPicPr>
          <p:cNvPr id="26" name="Gráfico 25">
            <a:extLst>
              <a:ext uri="{FF2B5EF4-FFF2-40B4-BE49-F238E27FC236}">
                <a16:creationId xmlns:a16="http://schemas.microsoft.com/office/drawing/2014/main" id="{015384D5-2973-3AF4-1754-154FB6E557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92903" y="5223340"/>
            <a:ext cx="9062754" cy="21235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69167FFF-053C-32A8-23DF-F9F613927C3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400" y="1187450"/>
            <a:ext cx="2692400" cy="448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Título 1">
            <a:extLst>
              <a:ext uri="{FF2B5EF4-FFF2-40B4-BE49-F238E27FC236}">
                <a16:creationId xmlns:a16="http://schemas.microsoft.com/office/drawing/2014/main" id="{5E191FB6-9076-7761-D0ED-D4DB65D1453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104640" y="2521231"/>
            <a:ext cx="7654925" cy="629584"/>
          </a:xfrm>
        </p:spPr>
        <p:txBody>
          <a:bodyPr/>
          <a:lstStyle/>
          <a:p>
            <a:r>
              <a:rPr lang="pt-BR" altLang="pt-BR" sz="4000" dirty="0">
                <a:solidFill>
                  <a:schemeClr val="bg2"/>
                </a:solidFill>
                <a:latin typeface="Poppins SemiBold"/>
                <a:cs typeface="Poppins SemiBold"/>
              </a:rPr>
              <a:t>Obrigado!</a:t>
            </a:r>
            <a:endParaRPr lang="pt-BR" altLang="pt-BR" sz="4000" dirty="0">
              <a:solidFill>
                <a:schemeClr val="bg2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pic>
        <p:nvPicPr>
          <p:cNvPr id="2" name="Gráfico 1">
            <a:extLst>
              <a:ext uri="{FF2B5EF4-FFF2-40B4-BE49-F238E27FC236}">
                <a16:creationId xmlns:a16="http://schemas.microsoft.com/office/drawing/2014/main" id="{746C7F61-0361-DC7A-79ED-220CD73D81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32680" y="4216400"/>
            <a:ext cx="660400" cy="629920"/>
          </a:xfrm>
          <a:prstGeom prst="rect">
            <a:avLst/>
          </a:prstGeom>
        </p:spPr>
      </p:pic>
      <p:pic>
        <p:nvPicPr>
          <p:cNvPr id="3" name="Gráfico 2">
            <a:extLst>
              <a:ext uri="{FF2B5EF4-FFF2-40B4-BE49-F238E27FC236}">
                <a16:creationId xmlns:a16="http://schemas.microsoft.com/office/drawing/2014/main" id="{CB68A1D1-06DC-A233-569D-78F85D2325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7759" y="5039360"/>
            <a:ext cx="629920" cy="629920"/>
          </a:xfrm>
          <a:prstGeom prst="rect">
            <a:avLst/>
          </a:prstGeom>
        </p:spPr>
      </p:pic>
      <p:pic>
        <p:nvPicPr>
          <p:cNvPr id="4" name="Gráfico 3">
            <a:extLst>
              <a:ext uri="{FF2B5EF4-FFF2-40B4-BE49-F238E27FC236}">
                <a16:creationId xmlns:a16="http://schemas.microsoft.com/office/drawing/2014/main" id="{F85E2519-1B2D-B658-18B2-31366D7F01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34989" y="3423920"/>
            <a:ext cx="629920" cy="629920"/>
          </a:xfrm>
          <a:prstGeom prst="rect">
            <a:avLst/>
          </a:prstGeom>
        </p:spPr>
      </p:pic>
      <p:sp>
        <p:nvSpPr>
          <p:cNvPr id="6" name="Subtítulo 2">
            <a:extLst>
              <a:ext uri="{FF2B5EF4-FFF2-40B4-BE49-F238E27FC236}">
                <a16:creationId xmlns:a16="http://schemas.microsoft.com/office/drawing/2014/main" id="{3AA01A69-2C26-B05B-C725-518DC81F25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53922" y="3529910"/>
            <a:ext cx="5996305" cy="416242"/>
          </a:xfrm>
        </p:spPr>
        <p:txBody>
          <a:bodyPr rtlCol="0">
            <a:normAutofit lnSpcReduction="10000"/>
          </a:bodyPr>
          <a:lstStyle/>
          <a:p>
            <a:pPr algn="l">
              <a:spcAft>
                <a:spcPts val="0"/>
              </a:spcAft>
              <a:defRPr/>
            </a:pPr>
            <a:r>
              <a:rPr lang="pt-BR" dirty="0">
                <a:solidFill>
                  <a:schemeClr val="bg2"/>
                </a:solidFill>
                <a:ea typeface="+mn-lt"/>
                <a:cs typeface="+mn-lt"/>
              </a:rPr>
              <a:t>csfelix.github.io</a:t>
            </a:r>
            <a:endParaRPr lang="pt-BR" dirty="0">
              <a:solidFill>
                <a:schemeClr val="bg2"/>
              </a:solidFill>
            </a:endParaRP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B6128070-44A5-C527-39D7-2071F95AE641}"/>
              </a:ext>
            </a:extLst>
          </p:cNvPr>
          <p:cNvSpPr txBox="1">
            <a:spLocks/>
          </p:cNvSpPr>
          <p:nvPr/>
        </p:nvSpPr>
        <p:spPr bwMode="auto">
          <a:xfrm>
            <a:off x="5753922" y="4322390"/>
            <a:ext cx="6423025" cy="416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lnSpcReduction="10000"/>
          </a:bodyPr>
          <a:lstStyle>
            <a:lvl1pPr marL="0" indent="0" algn="ctr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0"/>
              </a:spcAft>
              <a:defRPr/>
            </a:pPr>
            <a:r>
              <a:rPr lang="pt-BR" dirty="0">
                <a:solidFill>
                  <a:schemeClr val="bg2"/>
                </a:solidFill>
                <a:ea typeface="+mn-lt"/>
                <a:cs typeface="+mn-lt"/>
              </a:rPr>
              <a:t>github.com/</a:t>
            </a:r>
            <a:r>
              <a:rPr lang="pt-BR" dirty="0" err="1">
                <a:solidFill>
                  <a:schemeClr val="bg2"/>
                </a:solidFill>
                <a:ea typeface="+mn-lt"/>
                <a:cs typeface="+mn-lt"/>
              </a:rPr>
              <a:t>CSFelix</a:t>
            </a:r>
            <a:endParaRPr lang="pt-BR" dirty="0" err="1">
              <a:solidFill>
                <a:schemeClr val="bg2"/>
              </a:solidFill>
            </a:endParaRPr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70DDAC98-2500-E65D-D155-57D265FF5082}"/>
              </a:ext>
            </a:extLst>
          </p:cNvPr>
          <p:cNvSpPr txBox="1">
            <a:spLocks/>
          </p:cNvSpPr>
          <p:nvPr/>
        </p:nvSpPr>
        <p:spPr bwMode="auto">
          <a:xfrm>
            <a:off x="5753922" y="5246950"/>
            <a:ext cx="5762625" cy="416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lnSpcReduction="10000"/>
          </a:bodyPr>
          <a:lstStyle>
            <a:lvl1pPr marL="0" indent="0" algn="ctr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eaLnBrk="1" hangingPunct="1">
              <a:spcAft>
                <a:spcPts val="0"/>
              </a:spcAft>
              <a:defRPr/>
            </a:pPr>
            <a:r>
              <a:rPr lang="pt-BR" dirty="0">
                <a:solidFill>
                  <a:schemeClr val="bg2"/>
                </a:solidFill>
                <a:ea typeface="+mn-lt"/>
                <a:cs typeface="+mn-lt"/>
              </a:rPr>
              <a:t>linkedin.com/in/</a:t>
            </a:r>
            <a:r>
              <a:rPr lang="pt-BR" dirty="0" err="1">
                <a:solidFill>
                  <a:schemeClr val="bg2"/>
                </a:solidFill>
                <a:ea typeface="+mn-lt"/>
                <a:cs typeface="+mn-lt"/>
              </a:rPr>
              <a:t>csfelix</a:t>
            </a:r>
            <a:endParaRPr lang="pt-BR" dirty="0" err="1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236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07041" y="194982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b="1" dirty="0">
                <a:latin typeface="Roboto"/>
                <a:ea typeface="Roboto"/>
                <a:cs typeface="Calibri"/>
              </a:rPr>
              <a:t>Objetivos</a:t>
            </a:r>
            <a:endParaRPr lang="pt-BR" b="1" dirty="0">
              <a:latin typeface="Roboto"/>
              <a:ea typeface="Roboto"/>
            </a:endParaRP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432611"/>
            <a:ext cx="1352218" cy="1362636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62FAAD15-2BFA-9465-F8B5-F17224C57822}"/>
              </a:ext>
            </a:extLst>
          </p:cNvPr>
          <p:cNvSpPr txBox="1"/>
          <p:nvPr/>
        </p:nvSpPr>
        <p:spPr>
          <a:xfrm>
            <a:off x="5455025" y="3052482"/>
            <a:ext cx="16226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Desempenhos</a:t>
            </a:r>
            <a:endParaRPr lang="pt-BR" dirty="0">
              <a:cs typeface="Calibri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46AF131-98ED-2113-7E28-26E8AF5D11CD}"/>
              </a:ext>
            </a:extLst>
          </p:cNvPr>
          <p:cNvSpPr txBox="1"/>
          <p:nvPr/>
        </p:nvSpPr>
        <p:spPr>
          <a:xfrm>
            <a:off x="1618130" y="4217894"/>
            <a:ext cx="214256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Tempo de execução</a:t>
            </a:r>
            <a:endParaRPr lang="pt-BR" dirty="0" err="1">
              <a:cs typeface="Calibri"/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4170C3C0-7AD4-D75D-F67E-B096903E7E56}"/>
              </a:ext>
            </a:extLst>
          </p:cNvPr>
          <p:cNvSpPr txBox="1"/>
          <p:nvPr/>
        </p:nvSpPr>
        <p:spPr>
          <a:xfrm>
            <a:off x="4899212" y="4217894"/>
            <a:ext cx="25907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Consumo médio de CPU</a:t>
            </a:r>
            <a:endParaRPr lang="pt-BR" dirty="0">
              <a:cs typeface="Calibri"/>
            </a:endParaRP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77975D36-E6F7-4DDE-4E9F-449279AA2CA1}"/>
              </a:ext>
            </a:extLst>
          </p:cNvPr>
          <p:cNvSpPr txBox="1"/>
          <p:nvPr/>
        </p:nvSpPr>
        <p:spPr>
          <a:xfrm>
            <a:off x="8413378" y="4217894"/>
            <a:ext cx="25907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Consumo médio de RAM</a:t>
            </a:r>
            <a:endParaRPr lang="pt-BR" dirty="0">
              <a:cs typeface="Calibri"/>
            </a:endParaRP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FF37DC20-7F4E-6BDE-0ED7-8DFFF5BE7F31}"/>
              </a:ext>
            </a:extLst>
          </p:cNvPr>
          <p:cNvSpPr txBox="1"/>
          <p:nvPr/>
        </p:nvSpPr>
        <p:spPr>
          <a:xfrm>
            <a:off x="4710953" y="793376"/>
            <a:ext cx="293145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Algoritmos de recomendação</a:t>
            </a:r>
            <a:endParaRPr lang="pt-BR" dirty="0">
              <a:cs typeface="Calibri"/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329EEC99-4BEC-EE0E-FC66-3B1BEE0DF8F5}"/>
              </a:ext>
            </a:extLst>
          </p:cNvPr>
          <p:cNvSpPr txBox="1"/>
          <p:nvPr/>
        </p:nvSpPr>
        <p:spPr>
          <a:xfrm>
            <a:off x="479612" y="2075328"/>
            <a:ext cx="241150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Filtragem Demográfica</a:t>
            </a:r>
            <a:endParaRPr lang="pt-BR" dirty="0">
              <a:cs typeface="Calibri"/>
            </a:endParaRP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9D3767C8-4E6B-EE28-9BCC-365320DA7F0D}"/>
              </a:ext>
            </a:extLst>
          </p:cNvPr>
          <p:cNvSpPr txBox="1"/>
          <p:nvPr/>
        </p:nvSpPr>
        <p:spPr>
          <a:xfrm>
            <a:off x="3052482" y="2084295"/>
            <a:ext cx="35051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Filtragem Baseada em Conteúdo</a:t>
            </a:r>
            <a:endParaRPr lang="pt-BR" dirty="0">
              <a:cs typeface="Calibri"/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0301BC23-9544-32CB-B437-5C4FF6F48FB8}"/>
              </a:ext>
            </a:extLst>
          </p:cNvPr>
          <p:cNvSpPr txBox="1"/>
          <p:nvPr/>
        </p:nvSpPr>
        <p:spPr>
          <a:xfrm>
            <a:off x="7005918" y="2084293"/>
            <a:ext cx="240254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Filtragem Colaborativa</a:t>
            </a:r>
            <a:endParaRPr lang="pt-BR" dirty="0">
              <a:cs typeface="Calibri"/>
            </a:endParaRP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A44D8730-820D-9915-FE92-529088E59BFB}"/>
              </a:ext>
            </a:extLst>
          </p:cNvPr>
          <p:cNvSpPr txBox="1"/>
          <p:nvPr/>
        </p:nvSpPr>
        <p:spPr>
          <a:xfrm>
            <a:off x="9767047" y="2075329"/>
            <a:ext cx="181087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Filtragem Híbrida</a:t>
            </a:r>
            <a:endParaRPr lang="pt-BR" dirty="0">
              <a:cs typeface="Calibri"/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5A492F5D-2CE5-CB2D-FF53-48CFFA529214}"/>
              </a:ext>
            </a:extLst>
          </p:cNvPr>
          <p:cNvSpPr txBox="1"/>
          <p:nvPr/>
        </p:nvSpPr>
        <p:spPr>
          <a:xfrm>
            <a:off x="5410201" y="4959573"/>
            <a:ext cx="171225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Recomendações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D654B639-3AA1-5698-51D8-8473E19CB446}"/>
              </a:ext>
            </a:extLst>
          </p:cNvPr>
          <p:cNvSpPr txBox="1"/>
          <p:nvPr/>
        </p:nvSpPr>
        <p:spPr>
          <a:xfrm>
            <a:off x="4655971" y="6109447"/>
            <a:ext cx="340658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Adaptação aos gostos individuais</a:t>
            </a:r>
          </a:p>
        </p:txBody>
      </p:sp>
      <p:pic>
        <p:nvPicPr>
          <p:cNvPr id="37" name="Gráfico 36">
            <a:extLst>
              <a:ext uri="{FF2B5EF4-FFF2-40B4-BE49-F238E27FC236}">
                <a16:creationId xmlns:a16="http://schemas.microsoft.com/office/drawing/2014/main" id="{7E39C9EE-E2D6-8BFE-5480-F96A1548A8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64622" y="1269905"/>
            <a:ext cx="9062754" cy="212352"/>
          </a:xfrm>
          <a:prstGeom prst="rect">
            <a:avLst/>
          </a:prstGeom>
        </p:spPr>
      </p:pic>
      <p:pic>
        <p:nvPicPr>
          <p:cNvPr id="39" name="Gráfico 38">
            <a:extLst>
              <a:ext uri="{FF2B5EF4-FFF2-40B4-BE49-F238E27FC236}">
                <a16:creationId xmlns:a16="http://schemas.microsoft.com/office/drawing/2014/main" id="{30BCF20E-6BC5-A317-80A9-B60560A637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4980000">
            <a:off x="4705909" y="1598798"/>
            <a:ext cx="628650" cy="200025"/>
          </a:xfrm>
          <a:prstGeom prst="rect">
            <a:avLst/>
          </a:prstGeom>
        </p:spPr>
      </p:pic>
      <p:pic>
        <p:nvPicPr>
          <p:cNvPr id="41" name="Gráfico 40">
            <a:extLst>
              <a:ext uri="{FF2B5EF4-FFF2-40B4-BE49-F238E27FC236}">
                <a16:creationId xmlns:a16="http://schemas.microsoft.com/office/drawing/2014/main" id="{2EA0E189-CD3B-FF8E-A4FD-12D4C698AC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4980000">
            <a:off x="7897345" y="1661551"/>
            <a:ext cx="628650" cy="200025"/>
          </a:xfrm>
          <a:prstGeom prst="rect">
            <a:avLst/>
          </a:prstGeom>
        </p:spPr>
      </p:pic>
      <p:pic>
        <p:nvPicPr>
          <p:cNvPr id="43" name="Gráfico 42">
            <a:extLst>
              <a:ext uri="{FF2B5EF4-FFF2-40B4-BE49-F238E27FC236}">
                <a16:creationId xmlns:a16="http://schemas.microsoft.com/office/drawing/2014/main" id="{24C97D7E-1C67-C2D2-EB65-9FFDDBB056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4980000">
            <a:off x="10165415" y="1527080"/>
            <a:ext cx="628650" cy="200025"/>
          </a:xfrm>
          <a:prstGeom prst="rect">
            <a:avLst/>
          </a:prstGeom>
        </p:spPr>
      </p:pic>
      <p:pic>
        <p:nvPicPr>
          <p:cNvPr id="45" name="Gráfico 44">
            <a:extLst>
              <a:ext uri="{FF2B5EF4-FFF2-40B4-BE49-F238E27FC236}">
                <a16:creationId xmlns:a16="http://schemas.microsoft.com/office/drawing/2014/main" id="{3EC09AC7-DDED-311D-7038-5200ACB070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4980000">
            <a:off x="1523438" y="1527080"/>
            <a:ext cx="628650" cy="200025"/>
          </a:xfrm>
          <a:prstGeom prst="rect">
            <a:avLst/>
          </a:prstGeom>
        </p:spPr>
      </p:pic>
      <p:pic>
        <p:nvPicPr>
          <p:cNvPr id="46" name="Gráfico 45">
            <a:extLst>
              <a:ext uri="{FF2B5EF4-FFF2-40B4-BE49-F238E27FC236}">
                <a16:creationId xmlns:a16="http://schemas.microsoft.com/office/drawing/2014/main" id="{AEBD444F-F30D-E0FE-C96D-1877816324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64622" y="3430399"/>
            <a:ext cx="9062754" cy="212352"/>
          </a:xfrm>
          <a:prstGeom prst="rect">
            <a:avLst/>
          </a:prstGeom>
        </p:spPr>
      </p:pic>
      <p:pic>
        <p:nvPicPr>
          <p:cNvPr id="47" name="Gráfico 46">
            <a:extLst>
              <a:ext uri="{FF2B5EF4-FFF2-40B4-BE49-F238E27FC236}">
                <a16:creationId xmlns:a16="http://schemas.microsoft.com/office/drawing/2014/main" id="{04DF489E-9043-5EEB-D1CF-1BA16C2C18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4980000">
            <a:off x="2321297" y="3651715"/>
            <a:ext cx="628650" cy="200025"/>
          </a:xfrm>
          <a:prstGeom prst="rect">
            <a:avLst/>
          </a:prstGeom>
        </p:spPr>
      </p:pic>
      <p:pic>
        <p:nvPicPr>
          <p:cNvPr id="48" name="Gráfico 47">
            <a:extLst>
              <a:ext uri="{FF2B5EF4-FFF2-40B4-BE49-F238E27FC236}">
                <a16:creationId xmlns:a16="http://schemas.microsoft.com/office/drawing/2014/main" id="{9BE89D38-F759-BF1A-3E4C-40FA34A432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4980000">
            <a:off x="5826497" y="3759292"/>
            <a:ext cx="628650" cy="200025"/>
          </a:xfrm>
          <a:prstGeom prst="rect">
            <a:avLst/>
          </a:prstGeom>
        </p:spPr>
      </p:pic>
      <p:pic>
        <p:nvPicPr>
          <p:cNvPr id="49" name="Gráfico 48">
            <a:extLst>
              <a:ext uri="{FF2B5EF4-FFF2-40B4-BE49-F238E27FC236}">
                <a16:creationId xmlns:a16="http://schemas.microsoft.com/office/drawing/2014/main" id="{447A737A-A8A6-32D4-E22D-6CA43BEE80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4980000">
            <a:off x="9233086" y="3759292"/>
            <a:ext cx="628650" cy="200025"/>
          </a:xfrm>
          <a:prstGeom prst="rect">
            <a:avLst/>
          </a:prstGeom>
        </p:spPr>
      </p:pic>
      <p:pic>
        <p:nvPicPr>
          <p:cNvPr id="50" name="Gráfico 49">
            <a:extLst>
              <a:ext uri="{FF2B5EF4-FFF2-40B4-BE49-F238E27FC236}">
                <a16:creationId xmlns:a16="http://schemas.microsoft.com/office/drawing/2014/main" id="{BD865EA9-CF27-F695-90BC-FC014C8598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64622" y="5337490"/>
            <a:ext cx="9062754" cy="212352"/>
          </a:xfrm>
          <a:prstGeom prst="rect">
            <a:avLst/>
          </a:prstGeom>
        </p:spPr>
      </p:pic>
      <p:pic>
        <p:nvPicPr>
          <p:cNvPr id="51" name="Gráfico 50">
            <a:extLst>
              <a:ext uri="{FF2B5EF4-FFF2-40B4-BE49-F238E27FC236}">
                <a16:creationId xmlns:a16="http://schemas.microsoft.com/office/drawing/2014/main" id="{883A06BF-6FE3-24FA-D633-4995C8EA3D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4980000">
            <a:off x="5880285" y="5666383"/>
            <a:ext cx="628650" cy="20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395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393589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 - Base de Dados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89ED37AC-96A1-D12C-6DE1-68D0D681D003}"/>
              </a:ext>
            </a:extLst>
          </p:cNvPr>
          <p:cNvSpPr txBox="1"/>
          <p:nvPr/>
        </p:nvSpPr>
        <p:spPr>
          <a:xfrm>
            <a:off x="1487751" y="731500"/>
            <a:ext cx="8606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Coleta</a:t>
            </a:r>
            <a:endParaRPr lang="pt-BR" dirty="0">
              <a:cs typeface="Calibri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424E5B1-6A0A-DCBF-827B-6DE997A426F0}"/>
              </a:ext>
            </a:extLst>
          </p:cNvPr>
          <p:cNvSpPr txBox="1"/>
          <p:nvPr/>
        </p:nvSpPr>
        <p:spPr>
          <a:xfrm>
            <a:off x="3128292" y="731500"/>
            <a:ext cx="18915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Plataforma </a:t>
            </a:r>
            <a:r>
              <a:rPr lang="pt-BR" dirty="0" err="1">
                <a:latin typeface="Calibri"/>
                <a:cs typeface="Calibri"/>
              </a:rPr>
              <a:t>Kaggle</a:t>
            </a:r>
            <a:endParaRPr lang="pt-BR" dirty="0" err="1">
              <a:cs typeface="Calibri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59C4A3E8-4174-2546-6C22-FB4A238611FC}"/>
              </a:ext>
            </a:extLst>
          </p:cNvPr>
          <p:cNvSpPr txBox="1"/>
          <p:nvPr/>
        </p:nvSpPr>
        <p:spPr>
          <a:xfrm>
            <a:off x="1336188" y="2265333"/>
            <a:ext cx="12102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animes.csv</a:t>
            </a:r>
            <a:endParaRPr lang="pt-BR" dirty="0">
              <a:cs typeface="Calibri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3AE1307-29C0-1013-998A-C6457038AD7F}"/>
              </a:ext>
            </a:extLst>
          </p:cNvPr>
          <p:cNvSpPr txBox="1"/>
          <p:nvPr/>
        </p:nvSpPr>
        <p:spPr>
          <a:xfrm>
            <a:off x="5808739" y="731500"/>
            <a:ext cx="18915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 err="1">
                <a:latin typeface="Calibri"/>
                <a:cs typeface="Calibri"/>
              </a:rPr>
              <a:t>Stream</a:t>
            </a:r>
            <a:r>
              <a:rPr lang="pt-BR" dirty="0">
                <a:latin typeface="Calibri"/>
                <a:cs typeface="Calibri"/>
              </a:rPr>
              <a:t> de Animes</a:t>
            </a:r>
            <a:endParaRPr lang="pt-BR" dirty="0">
              <a:cs typeface="Calibri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4E6D556-CAF2-4569-B40F-C1F3F382BBC6}"/>
              </a:ext>
            </a:extLst>
          </p:cNvPr>
          <p:cNvSpPr txBox="1"/>
          <p:nvPr/>
        </p:nvSpPr>
        <p:spPr>
          <a:xfrm>
            <a:off x="8498151" y="731499"/>
            <a:ext cx="164950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06 de out. 2023</a:t>
            </a:r>
            <a:endParaRPr lang="pt-BR" dirty="0">
              <a:cs typeface="Calibri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043A85E4-7B95-2AD0-1876-20EC9D3FAB97}"/>
              </a:ext>
            </a:extLst>
          </p:cNvPr>
          <p:cNvSpPr txBox="1"/>
          <p:nvPr/>
        </p:nvSpPr>
        <p:spPr>
          <a:xfrm>
            <a:off x="6177754" y="2283369"/>
            <a:ext cx="1038248" cy="3776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users.csv</a:t>
            </a:r>
            <a:endParaRPr lang="pt-BR" dirty="0">
              <a:cs typeface="Calibri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7336CA2-16ED-7A0D-EF99-A78F1175FE7A}"/>
              </a:ext>
            </a:extLst>
          </p:cNvPr>
          <p:cNvSpPr txBox="1"/>
          <p:nvPr/>
        </p:nvSpPr>
        <p:spPr>
          <a:xfrm>
            <a:off x="955967" y="4389544"/>
            <a:ext cx="134470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ratings.csv</a:t>
            </a:r>
            <a:endParaRPr lang="pt-BR" dirty="0">
              <a:cs typeface="Calibri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BB8980D-4A01-04AB-2B02-8049C97B9170}"/>
              </a:ext>
            </a:extLst>
          </p:cNvPr>
          <p:cNvSpPr txBox="1"/>
          <p:nvPr/>
        </p:nvSpPr>
        <p:spPr>
          <a:xfrm>
            <a:off x="3586272" y="1857155"/>
            <a:ext cx="134470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24 variáveis</a:t>
            </a:r>
            <a:endParaRPr lang="pt-BR" dirty="0">
              <a:cs typeface="Calibri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A9090EE-8CF1-774B-9236-C0BA6CA2861E}"/>
              </a:ext>
            </a:extLst>
          </p:cNvPr>
          <p:cNvSpPr txBox="1"/>
          <p:nvPr/>
        </p:nvSpPr>
        <p:spPr>
          <a:xfrm>
            <a:off x="3586272" y="2420469"/>
            <a:ext cx="207084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24.905 observações</a:t>
            </a:r>
            <a:endParaRPr lang="pt-BR" dirty="0">
              <a:cs typeface="Calibri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BC305C19-718E-CE69-B2DA-00CCA6C7A471}"/>
              </a:ext>
            </a:extLst>
          </p:cNvPr>
          <p:cNvSpPr txBox="1"/>
          <p:nvPr/>
        </p:nvSpPr>
        <p:spPr>
          <a:xfrm>
            <a:off x="8086554" y="1766046"/>
            <a:ext cx="134470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16 variáveis</a:t>
            </a:r>
            <a:endParaRPr lang="pt-BR" dirty="0">
              <a:cs typeface="Calibri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F942A69A-3D04-5362-BF98-5E13FF26F360}"/>
              </a:ext>
            </a:extLst>
          </p:cNvPr>
          <p:cNvSpPr txBox="1"/>
          <p:nvPr/>
        </p:nvSpPr>
        <p:spPr>
          <a:xfrm>
            <a:off x="8086554" y="2420469"/>
            <a:ext cx="21694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731.290 observações</a:t>
            </a:r>
            <a:endParaRPr lang="pt-BR" dirty="0">
              <a:cs typeface="Calibri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26A394E1-76F8-EB4B-40AF-2CD868E7D731}"/>
              </a:ext>
            </a:extLst>
          </p:cNvPr>
          <p:cNvSpPr txBox="1"/>
          <p:nvPr/>
        </p:nvSpPr>
        <p:spPr>
          <a:xfrm>
            <a:off x="3144133" y="3921136"/>
            <a:ext cx="134470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5 variáveis</a:t>
            </a:r>
            <a:endParaRPr lang="pt-BR" dirty="0">
              <a:cs typeface="Calibri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8F14D1BF-45D7-A64A-77D0-F9061694AA10}"/>
              </a:ext>
            </a:extLst>
          </p:cNvPr>
          <p:cNvSpPr txBox="1"/>
          <p:nvPr/>
        </p:nvSpPr>
        <p:spPr>
          <a:xfrm>
            <a:off x="3144133" y="4525182"/>
            <a:ext cx="248322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24.325.191 observações</a:t>
            </a:r>
            <a:endParaRPr lang="pt-BR" dirty="0">
              <a:cs typeface="Calibri"/>
            </a:endParaRPr>
          </a:p>
        </p:txBody>
      </p:sp>
      <p:pic>
        <p:nvPicPr>
          <p:cNvPr id="22" name="Gráfico 21">
            <a:extLst>
              <a:ext uri="{FF2B5EF4-FFF2-40B4-BE49-F238E27FC236}">
                <a16:creationId xmlns:a16="http://schemas.microsoft.com/office/drawing/2014/main" id="{A5F7D40B-4247-AFDA-7344-CA1ACF29D4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83231" y="1265618"/>
            <a:ext cx="9062754" cy="212352"/>
          </a:xfrm>
          <a:prstGeom prst="rect">
            <a:avLst/>
          </a:prstGeom>
        </p:spPr>
      </p:pic>
      <p:pic>
        <p:nvPicPr>
          <p:cNvPr id="24" name="Gráfico 23">
            <a:extLst>
              <a:ext uri="{FF2B5EF4-FFF2-40B4-BE49-F238E27FC236}">
                <a16:creationId xmlns:a16="http://schemas.microsoft.com/office/drawing/2014/main" id="{CFB22CD2-E233-8744-2405-81E66BA327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379177" y="712169"/>
            <a:ext cx="628650" cy="200025"/>
          </a:xfrm>
          <a:prstGeom prst="rect">
            <a:avLst/>
          </a:prstGeom>
        </p:spPr>
      </p:pic>
      <p:pic>
        <p:nvPicPr>
          <p:cNvPr id="25" name="Gráfico 24">
            <a:extLst>
              <a:ext uri="{FF2B5EF4-FFF2-40B4-BE49-F238E27FC236}">
                <a16:creationId xmlns:a16="http://schemas.microsoft.com/office/drawing/2014/main" id="{7F967809-3296-39F0-FED3-77235E20857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86518" y="730098"/>
            <a:ext cx="628650" cy="200025"/>
          </a:xfrm>
          <a:prstGeom prst="rect">
            <a:avLst/>
          </a:prstGeom>
        </p:spPr>
      </p:pic>
      <p:pic>
        <p:nvPicPr>
          <p:cNvPr id="26" name="Gráfico 25">
            <a:extLst>
              <a:ext uri="{FF2B5EF4-FFF2-40B4-BE49-F238E27FC236}">
                <a16:creationId xmlns:a16="http://schemas.microsoft.com/office/drawing/2014/main" id="{A9D26B12-1371-3A2F-EA2B-037AE37D71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84894" y="712169"/>
            <a:ext cx="628650" cy="200025"/>
          </a:xfrm>
          <a:prstGeom prst="rect">
            <a:avLst/>
          </a:prstGeom>
        </p:spPr>
      </p:pic>
      <p:pic>
        <p:nvPicPr>
          <p:cNvPr id="36" name="Gráfico 35">
            <a:extLst>
              <a:ext uri="{FF2B5EF4-FFF2-40B4-BE49-F238E27FC236}">
                <a16:creationId xmlns:a16="http://schemas.microsoft.com/office/drawing/2014/main" id="{8FC6A7E0-61E8-7C0C-E39E-03D2D953B5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-5400000">
            <a:off x="1986158" y="2466887"/>
            <a:ext cx="1779938" cy="107710"/>
          </a:xfrm>
          <a:prstGeom prst="rect">
            <a:avLst/>
          </a:prstGeom>
        </p:spPr>
      </p:pic>
      <p:pic>
        <p:nvPicPr>
          <p:cNvPr id="40" name="Gráfico 39">
            <a:extLst>
              <a:ext uri="{FF2B5EF4-FFF2-40B4-BE49-F238E27FC236}">
                <a16:creationId xmlns:a16="http://schemas.microsoft.com/office/drawing/2014/main" id="{A21DB39C-8EEF-34E3-BB0C-6FE488F514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908874" y="1764645"/>
            <a:ext cx="628650" cy="200025"/>
          </a:xfrm>
          <a:prstGeom prst="rect">
            <a:avLst/>
          </a:prstGeom>
        </p:spPr>
      </p:pic>
      <p:pic>
        <p:nvPicPr>
          <p:cNvPr id="42" name="Gráfico 41">
            <a:extLst>
              <a:ext uri="{FF2B5EF4-FFF2-40B4-BE49-F238E27FC236}">
                <a16:creationId xmlns:a16="http://schemas.microsoft.com/office/drawing/2014/main" id="{F2E5E1DC-C242-D594-E6DD-42F420D900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73015" y="2344525"/>
            <a:ext cx="628650" cy="200025"/>
          </a:xfrm>
          <a:prstGeom prst="rect">
            <a:avLst/>
          </a:prstGeom>
        </p:spPr>
      </p:pic>
      <p:sp>
        <p:nvSpPr>
          <p:cNvPr id="57" name="CaixaDeTexto 56">
            <a:extLst>
              <a:ext uri="{FF2B5EF4-FFF2-40B4-BE49-F238E27FC236}">
                <a16:creationId xmlns:a16="http://schemas.microsoft.com/office/drawing/2014/main" id="{F0F2DA1D-AC21-9CE4-A2EE-016B91CB9540}"/>
              </a:ext>
            </a:extLst>
          </p:cNvPr>
          <p:cNvSpPr txBox="1"/>
          <p:nvPr/>
        </p:nvSpPr>
        <p:spPr>
          <a:xfrm>
            <a:off x="5820283" y="4373110"/>
            <a:ext cx="20130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benchmarkings.csv</a:t>
            </a:r>
            <a:endParaRPr lang="pt-BR" dirty="0">
              <a:cs typeface="Calibri"/>
            </a:endParaRP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8A8071FE-7492-BF2A-12F8-2FD10DD51D08}"/>
              </a:ext>
            </a:extLst>
          </p:cNvPr>
          <p:cNvSpPr txBox="1"/>
          <p:nvPr/>
        </p:nvSpPr>
        <p:spPr>
          <a:xfrm>
            <a:off x="8590538" y="3964389"/>
            <a:ext cx="134470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5 variáveis</a:t>
            </a:r>
            <a:endParaRPr lang="pt-BR" dirty="0">
              <a:cs typeface="Calibri"/>
            </a:endParaRPr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F0AF7CCE-C342-7EB6-DD70-05A463E2F105}"/>
              </a:ext>
            </a:extLst>
          </p:cNvPr>
          <p:cNvSpPr txBox="1"/>
          <p:nvPr/>
        </p:nvSpPr>
        <p:spPr>
          <a:xfrm>
            <a:off x="8590538" y="4609848"/>
            <a:ext cx="248322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24.325.191 observações</a:t>
            </a:r>
            <a:endParaRPr lang="pt-BR" dirty="0">
              <a:cs typeface="Calibri"/>
            </a:endParaRPr>
          </a:p>
        </p:txBody>
      </p:sp>
      <p:pic>
        <p:nvPicPr>
          <p:cNvPr id="63" name="Gráfico 62">
            <a:extLst>
              <a:ext uri="{FF2B5EF4-FFF2-40B4-BE49-F238E27FC236}">
                <a16:creationId xmlns:a16="http://schemas.microsoft.com/office/drawing/2014/main" id="{CF6C24D1-370E-8BE6-A34F-2A2AF6EC5C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56450" y="2924307"/>
            <a:ext cx="628650" cy="200025"/>
          </a:xfrm>
          <a:prstGeom prst="rect">
            <a:avLst/>
          </a:prstGeom>
        </p:spPr>
      </p:pic>
      <p:sp>
        <p:nvSpPr>
          <p:cNvPr id="64" name="CaixaDeTexto 63">
            <a:extLst>
              <a:ext uri="{FF2B5EF4-FFF2-40B4-BE49-F238E27FC236}">
                <a16:creationId xmlns:a16="http://schemas.microsoft.com/office/drawing/2014/main" id="{EBB87AF8-13B4-07E6-CB65-496E9319BB37}"/>
              </a:ext>
            </a:extLst>
          </p:cNvPr>
          <p:cNvSpPr txBox="1"/>
          <p:nvPr/>
        </p:nvSpPr>
        <p:spPr>
          <a:xfrm>
            <a:off x="3544859" y="2925708"/>
            <a:ext cx="264234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nome, gêneros, sinopse, score, estúdio...</a:t>
            </a:r>
            <a:endParaRPr lang="pt-BR" dirty="0">
              <a:cs typeface="Calibri"/>
            </a:endParaRPr>
          </a:p>
        </p:txBody>
      </p:sp>
      <p:pic>
        <p:nvPicPr>
          <p:cNvPr id="69" name="Gráfico 68">
            <a:extLst>
              <a:ext uri="{FF2B5EF4-FFF2-40B4-BE49-F238E27FC236}">
                <a16:creationId xmlns:a16="http://schemas.microsoft.com/office/drawing/2014/main" id="{20E8BF22-F7FD-06F6-E7A0-9D6BECCF53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-5400000">
            <a:off x="6516744" y="2491734"/>
            <a:ext cx="1779938" cy="107710"/>
          </a:xfrm>
          <a:prstGeom prst="rect">
            <a:avLst/>
          </a:prstGeom>
        </p:spPr>
      </p:pic>
      <p:pic>
        <p:nvPicPr>
          <p:cNvPr id="70" name="Gráfico 69">
            <a:extLst>
              <a:ext uri="{FF2B5EF4-FFF2-40B4-BE49-F238E27FC236}">
                <a16:creationId xmlns:a16="http://schemas.microsoft.com/office/drawing/2014/main" id="{3FCF3574-B541-E769-D9E0-9A9400F8397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39460" y="1789492"/>
            <a:ext cx="628650" cy="200025"/>
          </a:xfrm>
          <a:prstGeom prst="rect">
            <a:avLst/>
          </a:prstGeom>
        </p:spPr>
      </p:pic>
      <p:pic>
        <p:nvPicPr>
          <p:cNvPr id="71" name="Gráfico 70">
            <a:extLst>
              <a:ext uri="{FF2B5EF4-FFF2-40B4-BE49-F238E27FC236}">
                <a16:creationId xmlns:a16="http://schemas.microsoft.com/office/drawing/2014/main" id="{5B87DEA9-DF4E-514A-8A74-13EEBD36B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03601" y="2369372"/>
            <a:ext cx="628650" cy="200025"/>
          </a:xfrm>
          <a:prstGeom prst="rect">
            <a:avLst/>
          </a:prstGeom>
        </p:spPr>
      </p:pic>
      <p:pic>
        <p:nvPicPr>
          <p:cNvPr id="72" name="Gráfico 71">
            <a:extLst>
              <a:ext uri="{FF2B5EF4-FFF2-40B4-BE49-F238E27FC236}">
                <a16:creationId xmlns:a16="http://schemas.microsoft.com/office/drawing/2014/main" id="{1D83CDA1-2C46-6F45-B675-8C94B31A26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387036" y="2949154"/>
            <a:ext cx="628650" cy="200025"/>
          </a:xfrm>
          <a:prstGeom prst="rect">
            <a:avLst/>
          </a:prstGeom>
        </p:spPr>
      </p:pic>
      <p:sp>
        <p:nvSpPr>
          <p:cNvPr id="73" name="CaixaDeTexto 72">
            <a:extLst>
              <a:ext uri="{FF2B5EF4-FFF2-40B4-BE49-F238E27FC236}">
                <a16:creationId xmlns:a16="http://schemas.microsoft.com/office/drawing/2014/main" id="{0CA265A3-48D6-CD94-8DFA-884F73BD975C}"/>
              </a:ext>
            </a:extLst>
          </p:cNvPr>
          <p:cNvSpPr txBox="1"/>
          <p:nvPr/>
        </p:nvSpPr>
        <p:spPr>
          <a:xfrm>
            <a:off x="8119684" y="2950556"/>
            <a:ext cx="264984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nome, sexo, score médio, episódios assistidos...</a:t>
            </a:r>
            <a:endParaRPr lang="pt-BR" dirty="0">
              <a:cs typeface="Calibri"/>
            </a:endParaRPr>
          </a:p>
        </p:txBody>
      </p:sp>
      <p:pic>
        <p:nvPicPr>
          <p:cNvPr id="74" name="Gráfico 73">
            <a:extLst>
              <a:ext uri="{FF2B5EF4-FFF2-40B4-BE49-F238E27FC236}">
                <a16:creationId xmlns:a16="http://schemas.microsoft.com/office/drawing/2014/main" id="{3BDB9BBA-D7DE-664E-4CF6-FFFC9FCA5D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-5400000">
            <a:off x="1547179" y="4578952"/>
            <a:ext cx="1779938" cy="107710"/>
          </a:xfrm>
          <a:prstGeom prst="rect">
            <a:avLst/>
          </a:prstGeom>
        </p:spPr>
      </p:pic>
      <p:pic>
        <p:nvPicPr>
          <p:cNvPr id="75" name="Gráfico 74">
            <a:extLst>
              <a:ext uri="{FF2B5EF4-FFF2-40B4-BE49-F238E27FC236}">
                <a16:creationId xmlns:a16="http://schemas.microsoft.com/office/drawing/2014/main" id="{D2C1A1CE-DC4E-85E8-8CC1-D318221585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469895" y="3876710"/>
            <a:ext cx="628650" cy="200025"/>
          </a:xfrm>
          <a:prstGeom prst="rect">
            <a:avLst/>
          </a:prstGeom>
        </p:spPr>
      </p:pic>
      <p:pic>
        <p:nvPicPr>
          <p:cNvPr id="76" name="Gráfico 75">
            <a:extLst>
              <a:ext uri="{FF2B5EF4-FFF2-40B4-BE49-F238E27FC236}">
                <a16:creationId xmlns:a16="http://schemas.microsoft.com/office/drawing/2014/main" id="{F3D3794D-4232-FF21-0FDD-38D17C874E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434036" y="4456590"/>
            <a:ext cx="628650" cy="200025"/>
          </a:xfrm>
          <a:prstGeom prst="rect">
            <a:avLst/>
          </a:prstGeom>
        </p:spPr>
      </p:pic>
      <p:pic>
        <p:nvPicPr>
          <p:cNvPr id="77" name="Gráfico 76">
            <a:extLst>
              <a:ext uri="{FF2B5EF4-FFF2-40B4-BE49-F238E27FC236}">
                <a16:creationId xmlns:a16="http://schemas.microsoft.com/office/drawing/2014/main" id="{D917827C-2399-5D74-96BB-E6367D1C2E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417471" y="5036372"/>
            <a:ext cx="628650" cy="200025"/>
          </a:xfrm>
          <a:prstGeom prst="rect">
            <a:avLst/>
          </a:prstGeom>
        </p:spPr>
      </p:pic>
      <p:sp>
        <p:nvSpPr>
          <p:cNvPr id="78" name="CaixaDeTexto 77">
            <a:extLst>
              <a:ext uri="{FF2B5EF4-FFF2-40B4-BE49-F238E27FC236}">
                <a16:creationId xmlns:a16="http://schemas.microsoft.com/office/drawing/2014/main" id="{A90B4890-602B-0536-4290-D5F66FD83870}"/>
              </a:ext>
            </a:extLst>
          </p:cNvPr>
          <p:cNvSpPr txBox="1"/>
          <p:nvPr/>
        </p:nvSpPr>
        <p:spPr>
          <a:xfrm>
            <a:off x="3163859" y="5062621"/>
            <a:ext cx="264234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>
                <a:latin typeface="Calibri"/>
                <a:cs typeface="Calibri"/>
              </a:rPr>
              <a:t>id do usuário, nome do </a:t>
            </a:r>
            <a:r>
              <a:rPr lang="pt-BR" dirty="0">
                <a:latin typeface="Calibri"/>
                <a:cs typeface="Calibri"/>
              </a:rPr>
              <a:t>usuário, id do anime, nome do anime, score</a:t>
            </a:r>
            <a:endParaRPr lang="pt-BR" dirty="0">
              <a:cs typeface="Calibri"/>
            </a:endParaRPr>
          </a:p>
        </p:txBody>
      </p:sp>
      <p:pic>
        <p:nvPicPr>
          <p:cNvPr id="79" name="Gráfico 78">
            <a:extLst>
              <a:ext uri="{FF2B5EF4-FFF2-40B4-BE49-F238E27FC236}">
                <a16:creationId xmlns:a16="http://schemas.microsoft.com/office/drawing/2014/main" id="{22CB413B-474D-ECD6-BDDB-DD55760514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-5400000">
            <a:off x="7038548" y="4612082"/>
            <a:ext cx="1779938" cy="107710"/>
          </a:xfrm>
          <a:prstGeom prst="rect">
            <a:avLst/>
          </a:prstGeom>
        </p:spPr>
      </p:pic>
      <p:pic>
        <p:nvPicPr>
          <p:cNvPr id="80" name="Gráfico 79">
            <a:extLst>
              <a:ext uri="{FF2B5EF4-FFF2-40B4-BE49-F238E27FC236}">
                <a16:creationId xmlns:a16="http://schemas.microsoft.com/office/drawing/2014/main" id="{3D5B8636-A183-AAF2-FF40-D56C2DD1A2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61264" y="3909840"/>
            <a:ext cx="628650" cy="200025"/>
          </a:xfrm>
          <a:prstGeom prst="rect">
            <a:avLst/>
          </a:prstGeom>
        </p:spPr>
      </p:pic>
      <p:pic>
        <p:nvPicPr>
          <p:cNvPr id="81" name="Gráfico 80">
            <a:extLst>
              <a:ext uri="{FF2B5EF4-FFF2-40B4-BE49-F238E27FC236}">
                <a16:creationId xmlns:a16="http://schemas.microsoft.com/office/drawing/2014/main" id="{A9D4EA6A-DCDD-0629-0B89-974F675C01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25405" y="4489720"/>
            <a:ext cx="628650" cy="200025"/>
          </a:xfrm>
          <a:prstGeom prst="rect">
            <a:avLst/>
          </a:prstGeom>
        </p:spPr>
      </p:pic>
      <p:pic>
        <p:nvPicPr>
          <p:cNvPr id="82" name="Gráfico 81">
            <a:extLst>
              <a:ext uri="{FF2B5EF4-FFF2-40B4-BE49-F238E27FC236}">
                <a16:creationId xmlns:a16="http://schemas.microsoft.com/office/drawing/2014/main" id="{73D60390-E565-AD8F-863D-3A6080242B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08840" y="5069502"/>
            <a:ext cx="628650" cy="200025"/>
          </a:xfrm>
          <a:prstGeom prst="rect">
            <a:avLst/>
          </a:prstGeom>
        </p:spPr>
      </p:pic>
      <p:sp>
        <p:nvSpPr>
          <p:cNvPr id="83" name="CaixaDeTexto 82">
            <a:extLst>
              <a:ext uri="{FF2B5EF4-FFF2-40B4-BE49-F238E27FC236}">
                <a16:creationId xmlns:a16="http://schemas.microsoft.com/office/drawing/2014/main" id="{567F8DFC-072D-3A45-07E9-29F74A397E56}"/>
              </a:ext>
            </a:extLst>
          </p:cNvPr>
          <p:cNvSpPr txBox="1"/>
          <p:nvPr/>
        </p:nvSpPr>
        <p:spPr>
          <a:xfrm>
            <a:off x="8613439" y="5135658"/>
            <a:ext cx="264234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algoritmo, tempo de execução, consumo de CPU, consumo de RAM...</a:t>
            </a:r>
          </a:p>
        </p:txBody>
      </p:sp>
    </p:spTree>
    <p:extLst>
      <p:ext uri="{BB962C8B-B14F-4D97-AF65-F5344CB8AC3E}">
        <p14:creationId xmlns:p14="http://schemas.microsoft.com/office/powerpoint/2010/main" val="376920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623017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 - Transformações nas Bases de Dados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A558D95-1CF6-27FB-90E3-459432D2BFC4}"/>
              </a:ext>
            </a:extLst>
          </p:cNvPr>
          <p:cNvSpPr txBox="1"/>
          <p:nvPr/>
        </p:nvSpPr>
        <p:spPr>
          <a:xfrm>
            <a:off x="568381" y="1153913"/>
            <a:ext cx="3718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Padronização dos nomes das variáveis</a:t>
            </a:r>
            <a:endParaRPr lang="pt-BR" dirty="0">
              <a:cs typeface="Calibri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ABF7535-5F25-DB83-D468-B0BF4DC73F9F}"/>
              </a:ext>
            </a:extLst>
          </p:cNvPr>
          <p:cNvSpPr txBox="1"/>
          <p:nvPr/>
        </p:nvSpPr>
        <p:spPr>
          <a:xfrm>
            <a:off x="1107433" y="2233282"/>
            <a:ext cx="217754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Descarte de variáveis</a:t>
            </a:r>
            <a:endParaRPr lang="pt-BR" dirty="0">
              <a:cs typeface="Calibri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A1D7F6A8-0D24-3447-AD90-36838B2A3185}"/>
              </a:ext>
            </a:extLst>
          </p:cNvPr>
          <p:cNvSpPr txBox="1"/>
          <p:nvPr/>
        </p:nvSpPr>
        <p:spPr>
          <a:xfrm>
            <a:off x="3267829" y="3240837"/>
            <a:ext cx="217754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Limpeza dos dados</a:t>
            </a:r>
            <a:endParaRPr lang="pt-BR" dirty="0">
              <a:cs typeface="Calibri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5C77ACE4-CABF-7A2E-2922-B9F2CFC43F61}"/>
              </a:ext>
            </a:extLst>
          </p:cNvPr>
          <p:cNvSpPr txBox="1"/>
          <p:nvPr/>
        </p:nvSpPr>
        <p:spPr>
          <a:xfrm>
            <a:off x="4902425" y="1955376"/>
            <a:ext cx="269935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Remoção de animes não anunciados e não lançados</a:t>
            </a:r>
            <a:endParaRPr lang="pt-BR" dirty="0">
              <a:cs typeface="Calibri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421C9387-87CE-C5BC-E693-8352604618BF}"/>
              </a:ext>
            </a:extLst>
          </p:cNvPr>
          <p:cNvSpPr txBox="1"/>
          <p:nvPr/>
        </p:nvSpPr>
        <p:spPr>
          <a:xfrm>
            <a:off x="6092881" y="1019440"/>
            <a:ext cx="338680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Remoção de usuários desativados</a:t>
            </a:r>
            <a:endParaRPr lang="pt-BR" dirty="0">
              <a:cs typeface="Calibri"/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1E85D5F6-9449-CD1D-2ACB-22EE2E4FA6A9}"/>
              </a:ext>
            </a:extLst>
          </p:cNvPr>
          <p:cNvSpPr txBox="1"/>
          <p:nvPr/>
        </p:nvSpPr>
        <p:spPr>
          <a:xfrm>
            <a:off x="8445142" y="2089845"/>
            <a:ext cx="364356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Remoção de avaliações desativadas</a:t>
            </a:r>
            <a:endParaRPr lang="pt-BR" dirty="0">
              <a:cs typeface="Calibri"/>
            </a:endParaRPr>
          </a:p>
        </p:txBody>
      </p:sp>
      <p:pic>
        <p:nvPicPr>
          <p:cNvPr id="28" name="Imagem 27" descr="Tabela&#10;&#10;Descrição gerada automaticamente">
            <a:extLst>
              <a:ext uri="{FF2B5EF4-FFF2-40B4-BE49-F238E27FC236}">
                <a16:creationId xmlns:a16="http://schemas.microsoft.com/office/drawing/2014/main" id="{87A8CF38-637A-F159-E90A-ACBFDF7B01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6804" y="4016908"/>
            <a:ext cx="6932543" cy="2667021"/>
          </a:xfrm>
          <a:prstGeom prst="rect">
            <a:avLst/>
          </a:prstGeom>
        </p:spPr>
      </p:pic>
      <p:pic>
        <p:nvPicPr>
          <p:cNvPr id="3" name="Gráfico 2">
            <a:extLst>
              <a:ext uri="{FF2B5EF4-FFF2-40B4-BE49-F238E27FC236}">
                <a16:creationId xmlns:a16="http://schemas.microsoft.com/office/drawing/2014/main" id="{FAEC4749-4CBE-B44B-EA3A-E01359142D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4500000">
            <a:off x="2110236" y="1752075"/>
            <a:ext cx="628650" cy="200025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9CB45093-6EF9-718A-7230-7A6FBBE00F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4500000">
            <a:off x="3042565" y="2809910"/>
            <a:ext cx="628650" cy="200025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:a16="http://schemas.microsoft.com/office/drawing/2014/main" id="{49DA43AF-B323-B4B8-1D67-8AB6CB6E71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-4320000">
            <a:off x="4584494" y="2827840"/>
            <a:ext cx="628650" cy="200025"/>
          </a:xfrm>
          <a:prstGeom prst="rect">
            <a:avLst/>
          </a:prstGeom>
        </p:spPr>
      </p:pic>
      <p:pic>
        <p:nvPicPr>
          <p:cNvPr id="9" name="Gráfico 8">
            <a:extLst>
              <a:ext uri="{FF2B5EF4-FFF2-40B4-BE49-F238E27FC236}">
                <a16:creationId xmlns:a16="http://schemas.microsoft.com/office/drawing/2014/main" id="{AFCDA00D-D110-16D9-4806-C3A2572913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-4320000">
            <a:off x="5740941" y="1563816"/>
            <a:ext cx="628650" cy="200025"/>
          </a:xfrm>
          <a:prstGeom prst="rect">
            <a:avLst/>
          </a:prstGeom>
        </p:spPr>
      </p:pic>
      <p:pic>
        <p:nvPicPr>
          <p:cNvPr id="10" name="Gráfico 9">
            <a:extLst>
              <a:ext uri="{FF2B5EF4-FFF2-40B4-BE49-F238E27FC236}">
                <a16:creationId xmlns:a16="http://schemas.microsoft.com/office/drawing/2014/main" id="{AF3158E4-3C1B-C5B4-63D0-2A5616777B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4020000">
            <a:off x="9237176" y="1617604"/>
            <a:ext cx="628650" cy="200025"/>
          </a:xfrm>
          <a:prstGeom prst="rect">
            <a:avLst/>
          </a:prstGeom>
        </p:spPr>
      </p:pic>
      <p:pic>
        <p:nvPicPr>
          <p:cNvPr id="12" name="Gráfico 11">
            <a:extLst>
              <a:ext uri="{FF2B5EF4-FFF2-40B4-BE49-F238E27FC236}">
                <a16:creationId xmlns:a16="http://schemas.microsoft.com/office/drawing/2014/main" id="{BEAF9BC8-34FB-2352-92AF-0FD1B0C31A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362525" y="3686088"/>
            <a:ext cx="9062754" cy="21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302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484961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 - Filtragem Demográfica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E44955A1-0CC8-23AC-B7F1-5DE94742C67D}"/>
              </a:ext>
            </a:extLst>
          </p:cNvPr>
          <p:cNvSpPr txBox="1"/>
          <p:nvPr/>
        </p:nvSpPr>
        <p:spPr>
          <a:xfrm>
            <a:off x="1896327" y="3434553"/>
            <a:ext cx="112867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A</a:t>
            </a:r>
            <a:endParaRPr lang="pt-BR" dirty="0">
              <a:cs typeface="Calibri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830C4762-FB8B-731E-AEFD-1DD3FF0043BE}"/>
              </a:ext>
            </a:extLst>
          </p:cNvPr>
          <p:cNvSpPr txBox="1"/>
          <p:nvPr/>
        </p:nvSpPr>
        <p:spPr>
          <a:xfrm>
            <a:off x="4818821" y="3291118"/>
            <a:ext cx="19354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Avaliações dos itens</a:t>
            </a:r>
            <a:endParaRPr lang="pt-BR" dirty="0">
              <a:cs typeface="Calibri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C5512FF4-5A09-5381-C618-39505D80FA34}"/>
              </a:ext>
            </a:extLst>
          </p:cNvPr>
          <p:cNvSpPr txBox="1"/>
          <p:nvPr/>
        </p:nvSpPr>
        <p:spPr>
          <a:xfrm>
            <a:off x="8458492" y="3434553"/>
            <a:ext cx="19354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Média Bayesiana</a:t>
            </a:r>
            <a:endParaRPr lang="pt-BR" dirty="0">
              <a:cs typeface="Calibri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9D061BF2-07E5-2960-D2B3-B6DFD32EA1EC}"/>
              </a:ext>
            </a:extLst>
          </p:cNvPr>
          <p:cNvSpPr txBox="1"/>
          <p:nvPr/>
        </p:nvSpPr>
        <p:spPr>
          <a:xfrm>
            <a:off x="1896327" y="4653753"/>
            <a:ext cx="19354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B</a:t>
            </a:r>
            <a:endParaRPr lang="pt-BR" dirty="0">
              <a:cs typeface="Calibri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AB0C9053-08A1-CE1C-050A-EDB735BBB580}"/>
              </a:ext>
            </a:extLst>
          </p:cNvPr>
          <p:cNvSpPr txBox="1"/>
          <p:nvPr/>
        </p:nvSpPr>
        <p:spPr>
          <a:xfrm>
            <a:off x="5150515" y="4653752"/>
            <a:ext cx="146036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cs typeface="Calibri"/>
              </a:rPr>
              <a:t>Popularidade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8929101E-924A-42B2-B090-62A9FB0F53B9}"/>
              </a:ext>
            </a:extLst>
          </p:cNvPr>
          <p:cNvSpPr txBox="1"/>
          <p:nvPr/>
        </p:nvSpPr>
        <p:spPr>
          <a:xfrm>
            <a:off x="5016044" y="1543000"/>
            <a:ext cx="17293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1 Comunidade</a:t>
            </a:r>
            <a:endParaRPr lang="pt-BR" dirty="0">
              <a:cs typeface="Calibri"/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8464799E-73EC-591A-1405-2F0EE63D2307}"/>
              </a:ext>
            </a:extLst>
          </p:cNvPr>
          <p:cNvSpPr txBox="1"/>
          <p:nvPr/>
        </p:nvSpPr>
        <p:spPr>
          <a:xfrm>
            <a:off x="1385338" y="1202340"/>
            <a:ext cx="215065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+75% dos usuários com localização inexistente ou não informada</a:t>
            </a:r>
            <a:endParaRPr lang="pt-BR" dirty="0">
              <a:cs typeface="Calibri"/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AB85CAC5-11A8-2247-069B-C0643691E927}"/>
              </a:ext>
            </a:extLst>
          </p:cNvPr>
          <p:cNvSpPr txBox="1"/>
          <p:nvPr/>
        </p:nvSpPr>
        <p:spPr>
          <a:xfrm>
            <a:off x="8216443" y="1542999"/>
            <a:ext cx="242855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Usuários da Plataforma</a:t>
            </a:r>
            <a:endParaRPr lang="pt-BR" dirty="0">
              <a:cs typeface="Calibri"/>
            </a:endParaRPr>
          </a:p>
        </p:txBody>
      </p:sp>
      <p:pic>
        <p:nvPicPr>
          <p:cNvPr id="29" name="Gráfico 28">
            <a:extLst>
              <a:ext uri="{FF2B5EF4-FFF2-40B4-BE49-F238E27FC236}">
                <a16:creationId xmlns:a16="http://schemas.microsoft.com/office/drawing/2014/main" id="{21D10344-8E6F-28E2-D3E6-99CFFA7A72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22495" y="1599675"/>
            <a:ext cx="628650" cy="200025"/>
          </a:xfrm>
          <a:prstGeom prst="rect">
            <a:avLst/>
          </a:prstGeom>
        </p:spPr>
      </p:pic>
      <p:pic>
        <p:nvPicPr>
          <p:cNvPr id="32" name="Gráfico 31">
            <a:extLst>
              <a:ext uri="{FF2B5EF4-FFF2-40B4-BE49-F238E27FC236}">
                <a16:creationId xmlns:a16="http://schemas.microsoft.com/office/drawing/2014/main" id="{6CEAD735-585F-DDD9-08BD-1B66077E11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93224" y="1599675"/>
            <a:ext cx="628650" cy="200025"/>
          </a:xfrm>
          <a:prstGeom prst="rect">
            <a:avLst/>
          </a:prstGeom>
        </p:spPr>
      </p:pic>
      <p:pic>
        <p:nvPicPr>
          <p:cNvPr id="33" name="Gráfico 32">
            <a:extLst>
              <a:ext uri="{FF2B5EF4-FFF2-40B4-BE49-F238E27FC236}">
                <a16:creationId xmlns:a16="http://schemas.microsoft.com/office/drawing/2014/main" id="{7DF56CAA-D6DC-873E-AE3E-CBD260DBED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22494" y="3437439"/>
            <a:ext cx="628650" cy="200025"/>
          </a:xfrm>
          <a:prstGeom prst="rect">
            <a:avLst/>
          </a:prstGeom>
        </p:spPr>
      </p:pic>
      <p:pic>
        <p:nvPicPr>
          <p:cNvPr id="34" name="Gráfico 33">
            <a:extLst>
              <a:ext uri="{FF2B5EF4-FFF2-40B4-BE49-F238E27FC236}">
                <a16:creationId xmlns:a16="http://schemas.microsoft.com/office/drawing/2014/main" id="{90C00F52-E095-F9B8-00E4-D20936E18B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36659" y="3437439"/>
            <a:ext cx="628650" cy="200025"/>
          </a:xfrm>
          <a:prstGeom prst="rect">
            <a:avLst/>
          </a:prstGeom>
        </p:spPr>
      </p:pic>
      <p:pic>
        <p:nvPicPr>
          <p:cNvPr id="35" name="Gráfico 34">
            <a:extLst>
              <a:ext uri="{FF2B5EF4-FFF2-40B4-BE49-F238E27FC236}">
                <a16:creationId xmlns:a16="http://schemas.microsoft.com/office/drawing/2014/main" id="{9CE4824B-5A0C-5F98-3DC4-86653BF7B0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22495" y="4737322"/>
            <a:ext cx="628650" cy="200025"/>
          </a:xfrm>
          <a:prstGeom prst="rect">
            <a:avLst/>
          </a:prstGeom>
        </p:spPr>
      </p:pic>
      <p:pic>
        <p:nvPicPr>
          <p:cNvPr id="37" name="Gráfico 36">
            <a:extLst>
              <a:ext uri="{FF2B5EF4-FFF2-40B4-BE49-F238E27FC236}">
                <a16:creationId xmlns:a16="http://schemas.microsoft.com/office/drawing/2014/main" id="{E507381C-C8A7-787E-54D3-5D8272451A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344596" y="2691006"/>
            <a:ext cx="9062754" cy="212352"/>
          </a:xfrm>
          <a:prstGeom prst="rect">
            <a:avLst/>
          </a:prstGeom>
        </p:spPr>
      </p:pic>
      <p:pic>
        <p:nvPicPr>
          <p:cNvPr id="39" name="Gráfico 38">
            <a:extLst>
              <a:ext uri="{FF2B5EF4-FFF2-40B4-BE49-F238E27FC236}">
                <a16:creationId xmlns:a16="http://schemas.microsoft.com/office/drawing/2014/main" id="{537FAD2A-0F05-CA44-15A7-B079E2D928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344596" y="4125359"/>
            <a:ext cx="9062754" cy="21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826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57550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 - Filtragem Baseada em Conteúdo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E44955A1-0CC8-23AC-B7F1-5DE94742C67D}"/>
              </a:ext>
            </a:extLst>
          </p:cNvPr>
          <p:cNvSpPr txBox="1"/>
          <p:nvPr/>
        </p:nvSpPr>
        <p:spPr>
          <a:xfrm>
            <a:off x="632304" y="2188459"/>
            <a:ext cx="112867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C</a:t>
            </a:r>
            <a:endParaRPr lang="pt-BR" dirty="0">
              <a:cs typeface="Calibri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75FB133-4FD8-E62D-89FB-F4AF24295DE5}"/>
              </a:ext>
            </a:extLst>
          </p:cNvPr>
          <p:cNvSpPr txBox="1"/>
          <p:nvPr/>
        </p:nvSpPr>
        <p:spPr>
          <a:xfrm>
            <a:off x="2505927" y="2188459"/>
            <a:ext cx="191757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Sinopses dos itens</a:t>
            </a:r>
            <a:endParaRPr lang="pt-BR" dirty="0">
              <a:cs typeface="Calibri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AF48809-D588-AFAA-829B-1293ACB5E35D}"/>
              </a:ext>
            </a:extLst>
          </p:cNvPr>
          <p:cNvSpPr txBox="1"/>
          <p:nvPr/>
        </p:nvSpPr>
        <p:spPr>
          <a:xfrm>
            <a:off x="614373" y="3210434"/>
            <a:ext cx="112867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D</a:t>
            </a:r>
            <a:endParaRPr lang="pt-BR" dirty="0">
              <a:cs typeface="Calibri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68459D2-B0F4-D852-87BE-D9A2AFD71B93}"/>
              </a:ext>
            </a:extLst>
          </p:cNvPr>
          <p:cNvSpPr txBox="1"/>
          <p:nvPr/>
        </p:nvSpPr>
        <p:spPr>
          <a:xfrm>
            <a:off x="2505926" y="3255258"/>
            <a:ext cx="173827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Gêneros, Tipos e Fontes Originais</a:t>
            </a:r>
            <a:endParaRPr lang="pt-BR" dirty="0">
              <a:cs typeface="Calibri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7D68A9D-E628-0945-8A95-B2AAA771AF12}"/>
              </a:ext>
            </a:extLst>
          </p:cNvPr>
          <p:cNvSpPr txBox="1"/>
          <p:nvPr/>
        </p:nvSpPr>
        <p:spPr>
          <a:xfrm>
            <a:off x="5446349" y="2224316"/>
            <a:ext cx="249131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Padronização dos textos em minúsculo, sem quebras de linha e sem pontuações</a:t>
            </a:r>
            <a:endParaRPr lang="pt-BR" dirty="0">
              <a:cs typeface="Calibri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B7D6911-04A9-9159-00FE-C7A8E5612683}"/>
              </a:ext>
            </a:extLst>
          </p:cNvPr>
          <p:cNvSpPr txBox="1"/>
          <p:nvPr/>
        </p:nvSpPr>
        <p:spPr>
          <a:xfrm>
            <a:off x="6692443" y="700317"/>
            <a:ext cx="2571992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* Remoção das Palavras de Parada e de Substantivos Próprios</a:t>
            </a:r>
            <a:endParaRPr lang="pt-BR" dirty="0">
              <a:cs typeface="Calibri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26B3221-0C0B-2EA4-CC20-F29ACD3883F6}"/>
              </a:ext>
            </a:extLst>
          </p:cNvPr>
          <p:cNvSpPr txBox="1"/>
          <p:nvPr/>
        </p:nvSpPr>
        <p:spPr>
          <a:xfrm>
            <a:off x="9480467" y="1623682"/>
            <a:ext cx="257199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 err="1">
                <a:latin typeface="Calibri"/>
                <a:cs typeface="Calibri"/>
              </a:rPr>
              <a:t>Tokenização</a:t>
            </a:r>
            <a:r>
              <a:rPr lang="pt-BR" dirty="0">
                <a:latin typeface="Calibri"/>
                <a:cs typeface="Calibri"/>
              </a:rPr>
              <a:t> por palavra</a:t>
            </a:r>
            <a:endParaRPr lang="pt-BR" dirty="0">
              <a:cs typeface="Calibri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4488430-A286-0436-92DA-BAADC50C0B92}"/>
              </a:ext>
            </a:extLst>
          </p:cNvPr>
          <p:cNvSpPr txBox="1"/>
          <p:nvPr/>
        </p:nvSpPr>
        <p:spPr>
          <a:xfrm>
            <a:off x="9865949" y="3533165"/>
            <a:ext cx="180999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Bolsa de Palavras</a:t>
            </a:r>
            <a:endParaRPr lang="pt-BR" dirty="0">
              <a:cs typeface="Calibri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4D5E2ED0-0672-A8F1-E80B-9B3C296ACE9A}"/>
              </a:ext>
            </a:extLst>
          </p:cNvPr>
          <p:cNvSpPr txBox="1"/>
          <p:nvPr/>
        </p:nvSpPr>
        <p:spPr>
          <a:xfrm>
            <a:off x="9982491" y="2556010"/>
            <a:ext cx="156794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* Lematização</a:t>
            </a:r>
            <a:endParaRPr lang="pt-BR" dirty="0">
              <a:cs typeface="Calibri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389062A6-06A7-ED6E-8973-4C105BC1076A}"/>
              </a:ext>
            </a:extLst>
          </p:cNvPr>
          <p:cNvSpPr txBox="1"/>
          <p:nvPr/>
        </p:nvSpPr>
        <p:spPr>
          <a:xfrm>
            <a:off x="5518065" y="4223447"/>
            <a:ext cx="180999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Similaridade do Cosseno</a:t>
            </a:r>
            <a:endParaRPr lang="pt-BR" dirty="0">
              <a:cs typeface="Calibri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072EF1F1-C3B9-A1D6-80DC-33B055BDAA79}"/>
              </a:ext>
            </a:extLst>
          </p:cNvPr>
          <p:cNvSpPr txBox="1"/>
          <p:nvPr/>
        </p:nvSpPr>
        <p:spPr>
          <a:xfrm>
            <a:off x="8108867" y="4546175"/>
            <a:ext cx="229408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Frequência do Termo - Frequência Inversa do </a:t>
            </a:r>
            <a:r>
              <a:rPr lang="pt-BR">
                <a:latin typeface="Calibri"/>
                <a:cs typeface="Calibri"/>
              </a:rPr>
              <a:t>Documento [FT-FID]</a:t>
            </a:r>
            <a:endParaRPr lang="pt-BR" dirty="0">
              <a:cs typeface="Calibri"/>
            </a:endParaRPr>
          </a:p>
        </p:txBody>
      </p:sp>
      <p:pic>
        <p:nvPicPr>
          <p:cNvPr id="17" name="Gráfico 16">
            <a:extLst>
              <a:ext uri="{FF2B5EF4-FFF2-40B4-BE49-F238E27FC236}">
                <a16:creationId xmlns:a16="http://schemas.microsoft.com/office/drawing/2014/main" id="{7A39FCDB-B3AB-E5D4-1348-B062DA70D1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51648" y="2191346"/>
            <a:ext cx="628650" cy="200025"/>
          </a:xfrm>
          <a:prstGeom prst="rect">
            <a:avLst/>
          </a:prstGeom>
        </p:spPr>
      </p:pic>
      <p:pic>
        <p:nvPicPr>
          <p:cNvPr id="23" name="Gráfico 22">
            <a:extLst>
              <a:ext uri="{FF2B5EF4-FFF2-40B4-BE49-F238E27FC236}">
                <a16:creationId xmlns:a16="http://schemas.microsoft.com/office/drawing/2014/main" id="{E86FDA74-B712-BC50-44E1-861D16BA2A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51648" y="3249181"/>
            <a:ext cx="628650" cy="200025"/>
          </a:xfrm>
          <a:prstGeom prst="rect">
            <a:avLst/>
          </a:prstGeom>
        </p:spPr>
      </p:pic>
      <p:pic>
        <p:nvPicPr>
          <p:cNvPr id="27" name="Gráfico 26">
            <a:extLst>
              <a:ext uri="{FF2B5EF4-FFF2-40B4-BE49-F238E27FC236}">
                <a16:creationId xmlns:a16="http://schemas.microsoft.com/office/drawing/2014/main" id="{C37DDA42-8C09-8A65-9CBF-148FB806AA6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6200000">
            <a:off x="3716346" y="2959946"/>
            <a:ext cx="1779938" cy="107710"/>
          </a:xfrm>
          <a:prstGeom prst="rect">
            <a:avLst/>
          </a:prstGeom>
        </p:spPr>
      </p:pic>
      <p:pic>
        <p:nvPicPr>
          <p:cNvPr id="28" name="Gráfico 27">
            <a:extLst>
              <a:ext uri="{FF2B5EF4-FFF2-40B4-BE49-F238E27FC236}">
                <a16:creationId xmlns:a16="http://schemas.microsoft.com/office/drawing/2014/main" id="{0460E303-B435-7420-AE51-01B7FEB705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02424" y="2558898"/>
            <a:ext cx="628650" cy="200025"/>
          </a:xfrm>
          <a:prstGeom prst="rect">
            <a:avLst/>
          </a:prstGeom>
        </p:spPr>
      </p:pic>
      <p:pic>
        <p:nvPicPr>
          <p:cNvPr id="30" name="Gráfico 29">
            <a:extLst>
              <a:ext uri="{FF2B5EF4-FFF2-40B4-BE49-F238E27FC236}">
                <a16:creationId xmlns:a16="http://schemas.microsoft.com/office/drawing/2014/main" id="{5171DB64-4FC1-EDB5-5B6E-B1FAE1994B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-3960000">
            <a:off x="6601553" y="1850686"/>
            <a:ext cx="628650" cy="200025"/>
          </a:xfrm>
          <a:prstGeom prst="rect">
            <a:avLst/>
          </a:prstGeom>
        </p:spPr>
      </p:pic>
      <p:pic>
        <p:nvPicPr>
          <p:cNvPr id="36" name="Gráfico 35">
            <a:extLst>
              <a:ext uri="{FF2B5EF4-FFF2-40B4-BE49-F238E27FC236}">
                <a16:creationId xmlns:a16="http://schemas.microsoft.com/office/drawing/2014/main" id="{5FEBF6A5-E50C-7FAC-0726-A9F12BBAAD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3240000">
            <a:off x="9210282" y="1061791"/>
            <a:ext cx="628650" cy="200025"/>
          </a:xfrm>
          <a:prstGeom prst="rect">
            <a:avLst/>
          </a:prstGeom>
        </p:spPr>
      </p:pic>
      <p:pic>
        <p:nvPicPr>
          <p:cNvPr id="38" name="Gráfico 37">
            <a:extLst>
              <a:ext uri="{FF2B5EF4-FFF2-40B4-BE49-F238E27FC236}">
                <a16:creationId xmlns:a16="http://schemas.microsoft.com/office/drawing/2014/main" id="{F9E2D909-D289-DC9B-8D53-5A4517E6E6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3240000">
            <a:off x="10187435" y="2146520"/>
            <a:ext cx="628650" cy="200025"/>
          </a:xfrm>
          <a:prstGeom prst="rect">
            <a:avLst/>
          </a:prstGeom>
        </p:spPr>
      </p:pic>
      <p:pic>
        <p:nvPicPr>
          <p:cNvPr id="40" name="Gráfico 39">
            <a:extLst>
              <a:ext uri="{FF2B5EF4-FFF2-40B4-BE49-F238E27FC236}">
                <a16:creationId xmlns:a16="http://schemas.microsoft.com/office/drawing/2014/main" id="{4BDB61CE-A90D-ED9E-73DD-607A90960A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3240000">
            <a:off x="10348799" y="3132637"/>
            <a:ext cx="628650" cy="200025"/>
          </a:xfrm>
          <a:prstGeom prst="rect">
            <a:avLst/>
          </a:prstGeom>
        </p:spPr>
      </p:pic>
      <p:pic>
        <p:nvPicPr>
          <p:cNvPr id="41" name="Gráfico 40">
            <a:extLst>
              <a:ext uri="{FF2B5EF4-FFF2-40B4-BE49-F238E27FC236}">
                <a16:creationId xmlns:a16="http://schemas.microsoft.com/office/drawing/2014/main" id="{ACE27A03-FDC3-030F-E14F-66AD0DF598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7320000">
            <a:off x="10268116" y="4136684"/>
            <a:ext cx="628650" cy="200025"/>
          </a:xfrm>
          <a:prstGeom prst="rect">
            <a:avLst/>
          </a:prstGeom>
        </p:spPr>
      </p:pic>
      <p:pic>
        <p:nvPicPr>
          <p:cNvPr id="42" name="Gráfico 41">
            <a:extLst>
              <a:ext uri="{FF2B5EF4-FFF2-40B4-BE49-F238E27FC236}">
                <a16:creationId xmlns:a16="http://schemas.microsoft.com/office/drawing/2014/main" id="{63E0F8FF-CC54-613A-0BA6-5284D2FA66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2360000">
            <a:off x="7336657" y="4674566"/>
            <a:ext cx="628650" cy="200025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ECBA60BC-ABFC-CB1A-5D8F-FF1D8A98AD68}"/>
              </a:ext>
            </a:extLst>
          </p:cNvPr>
          <p:cNvSpPr txBox="1"/>
          <p:nvPr/>
        </p:nvSpPr>
        <p:spPr>
          <a:xfrm>
            <a:off x="7355831" y="6383940"/>
            <a:ext cx="3235382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400" dirty="0">
                <a:latin typeface="Calibri"/>
                <a:cs typeface="Calibri"/>
              </a:rPr>
              <a:t>* processo efetuado apenas no Modelo C</a:t>
            </a:r>
            <a:endParaRPr lang="pt-BR" sz="14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59924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47778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 - Filtragem Colaborativa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E44955A1-0CC8-23AC-B7F1-5DE94742C67D}"/>
              </a:ext>
            </a:extLst>
          </p:cNvPr>
          <p:cNvSpPr txBox="1"/>
          <p:nvPr/>
        </p:nvSpPr>
        <p:spPr>
          <a:xfrm>
            <a:off x="632304" y="2188459"/>
            <a:ext cx="112867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E</a:t>
            </a:r>
            <a:endParaRPr lang="pt-BR" dirty="0">
              <a:cs typeface="Calibri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75FB133-4FD8-E62D-89FB-F4AF24295DE5}"/>
              </a:ext>
            </a:extLst>
          </p:cNvPr>
          <p:cNvSpPr txBox="1"/>
          <p:nvPr/>
        </p:nvSpPr>
        <p:spPr>
          <a:xfrm>
            <a:off x="2505927" y="2188459"/>
            <a:ext cx="243752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Itens bem avaliados por usuários semelhantes</a:t>
            </a:r>
            <a:endParaRPr lang="pt-BR" dirty="0">
              <a:cs typeface="Calibri"/>
            </a:endParaRPr>
          </a:p>
        </p:txBody>
      </p:sp>
      <p:pic>
        <p:nvPicPr>
          <p:cNvPr id="17" name="Gráfico 16">
            <a:extLst>
              <a:ext uri="{FF2B5EF4-FFF2-40B4-BE49-F238E27FC236}">
                <a16:creationId xmlns:a16="http://schemas.microsoft.com/office/drawing/2014/main" id="{7A39FCDB-B3AB-E5D4-1348-B062DA70D1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51648" y="2191346"/>
            <a:ext cx="628650" cy="200025"/>
          </a:xfrm>
          <a:prstGeom prst="rect">
            <a:avLst/>
          </a:prstGeom>
        </p:spPr>
      </p:pic>
      <p:pic>
        <p:nvPicPr>
          <p:cNvPr id="16" name="Gráfico 15">
            <a:extLst>
              <a:ext uri="{FF2B5EF4-FFF2-40B4-BE49-F238E27FC236}">
                <a16:creationId xmlns:a16="http://schemas.microsoft.com/office/drawing/2014/main" id="{79CDE6EB-AFB6-62C6-7B8A-A3D588FF63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6200000">
            <a:off x="4164581" y="2502746"/>
            <a:ext cx="1779938" cy="107710"/>
          </a:xfrm>
          <a:prstGeom prst="rect">
            <a:avLst/>
          </a:prstGeom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54C6C607-279C-A4FB-25A3-81B299F1AE6E}"/>
              </a:ext>
            </a:extLst>
          </p:cNvPr>
          <p:cNvSpPr txBox="1"/>
          <p:nvPr/>
        </p:nvSpPr>
        <p:spPr>
          <a:xfrm>
            <a:off x="5751150" y="2053990"/>
            <a:ext cx="250027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Itens acima do percentil 75 na quantidade de avaliações</a:t>
            </a:r>
            <a:endParaRPr lang="pt-BR" dirty="0">
              <a:cs typeface="Calibri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5DAA6A9A-6716-C792-FCA7-706B281BC25D}"/>
              </a:ext>
            </a:extLst>
          </p:cNvPr>
          <p:cNvSpPr txBox="1"/>
          <p:nvPr/>
        </p:nvSpPr>
        <p:spPr>
          <a:xfrm>
            <a:off x="7839927" y="565847"/>
            <a:ext cx="250027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Separação dos itens para treino e validação </a:t>
            </a:r>
            <a:endParaRPr lang="pt-BR" dirty="0">
              <a:cs typeface="Calibri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9A1184B2-2FE7-F0FB-36CC-DCB61BCACD8A}"/>
              </a:ext>
            </a:extLst>
          </p:cNvPr>
          <p:cNvSpPr txBox="1"/>
          <p:nvPr/>
        </p:nvSpPr>
        <p:spPr>
          <a:xfrm>
            <a:off x="10672774" y="1534035"/>
            <a:ext cx="1272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Tabela Pivô</a:t>
            </a:r>
            <a:endParaRPr lang="pt-BR" dirty="0">
              <a:cs typeface="Calibri"/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DEEF242C-8AF0-BD3C-D7D6-1C6331164414}"/>
              </a:ext>
            </a:extLst>
          </p:cNvPr>
          <p:cNvSpPr txBox="1"/>
          <p:nvPr/>
        </p:nvSpPr>
        <p:spPr>
          <a:xfrm>
            <a:off x="9516327" y="4895799"/>
            <a:ext cx="127211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Correlação de Pearson</a:t>
            </a:r>
            <a:endParaRPr lang="pt-BR" dirty="0">
              <a:cs typeface="Calibri"/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B5DCB9F0-0F74-77FD-1AC2-BEF1DCEB2D67}"/>
              </a:ext>
            </a:extLst>
          </p:cNvPr>
          <p:cNvSpPr txBox="1"/>
          <p:nvPr/>
        </p:nvSpPr>
        <p:spPr>
          <a:xfrm>
            <a:off x="9516327" y="2833917"/>
            <a:ext cx="2320981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Padronização subtraindo pela média aritmética dos itens</a:t>
            </a:r>
            <a:endParaRPr lang="pt-BR" dirty="0">
              <a:cs typeface="Calibri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FD7AE1A9-1D07-371A-650E-3E92B02CBD92}"/>
              </a:ext>
            </a:extLst>
          </p:cNvPr>
          <p:cNvSpPr txBox="1"/>
          <p:nvPr/>
        </p:nvSpPr>
        <p:spPr>
          <a:xfrm>
            <a:off x="7176539" y="5541259"/>
            <a:ext cx="157691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Cálculo tabela de predições</a:t>
            </a:r>
            <a:endParaRPr lang="pt-BR" dirty="0">
              <a:cs typeface="Calibri"/>
            </a:endParaRP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1EB47B02-A811-E824-B430-E95BECB6B9F0}"/>
              </a:ext>
            </a:extLst>
          </p:cNvPr>
          <p:cNvSpPr txBox="1"/>
          <p:nvPr/>
        </p:nvSpPr>
        <p:spPr>
          <a:xfrm>
            <a:off x="5752643" y="3937072"/>
            <a:ext cx="234787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Erro Quadrático Médio da Raiz: 1.2704 </a:t>
            </a:r>
            <a:endParaRPr lang="pt-BR" dirty="0">
              <a:cs typeface="Calibri"/>
            </a:endParaRPr>
          </a:p>
        </p:txBody>
      </p:sp>
      <p:pic>
        <p:nvPicPr>
          <p:cNvPr id="32" name="Gráfico 31">
            <a:extLst>
              <a:ext uri="{FF2B5EF4-FFF2-40B4-BE49-F238E27FC236}">
                <a16:creationId xmlns:a16="http://schemas.microsoft.com/office/drawing/2014/main" id="{C6026990-FEE7-C1C4-7C8C-956EDEA335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04448" y="2047910"/>
            <a:ext cx="628650" cy="200025"/>
          </a:xfrm>
          <a:prstGeom prst="rect">
            <a:avLst/>
          </a:prstGeom>
        </p:spPr>
      </p:pic>
      <p:pic>
        <p:nvPicPr>
          <p:cNvPr id="33" name="Gráfico 32">
            <a:extLst>
              <a:ext uri="{FF2B5EF4-FFF2-40B4-BE49-F238E27FC236}">
                <a16:creationId xmlns:a16="http://schemas.microsoft.com/office/drawing/2014/main" id="{F7996BC1-50ED-1EB9-2297-C62FAFA7B3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-2760000">
            <a:off x="7399412" y="1510027"/>
            <a:ext cx="628650" cy="200025"/>
          </a:xfrm>
          <a:prstGeom prst="rect">
            <a:avLst/>
          </a:prstGeom>
        </p:spPr>
      </p:pic>
      <p:pic>
        <p:nvPicPr>
          <p:cNvPr id="34" name="Gráfico 33">
            <a:extLst>
              <a:ext uri="{FF2B5EF4-FFF2-40B4-BE49-F238E27FC236}">
                <a16:creationId xmlns:a16="http://schemas.microsoft.com/office/drawing/2014/main" id="{82A1C096-F7FF-ABFF-1C4C-84FBA0CBF2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280000">
            <a:off x="10160542" y="1115580"/>
            <a:ext cx="628650" cy="200025"/>
          </a:xfrm>
          <a:prstGeom prst="rect">
            <a:avLst/>
          </a:prstGeom>
        </p:spPr>
      </p:pic>
      <p:pic>
        <p:nvPicPr>
          <p:cNvPr id="35" name="Gráfico 34">
            <a:extLst>
              <a:ext uri="{FF2B5EF4-FFF2-40B4-BE49-F238E27FC236}">
                <a16:creationId xmlns:a16="http://schemas.microsoft.com/office/drawing/2014/main" id="{ADC3E640-1EE6-677D-61D4-79B78D5F5B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940000">
            <a:off x="10617741" y="2272027"/>
            <a:ext cx="628650" cy="200025"/>
          </a:xfrm>
          <a:prstGeom prst="rect">
            <a:avLst/>
          </a:prstGeom>
        </p:spPr>
      </p:pic>
      <p:pic>
        <p:nvPicPr>
          <p:cNvPr id="37" name="Gráfico 36">
            <a:extLst>
              <a:ext uri="{FF2B5EF4-FFF2-40B4-BE49-F238E27FC236}">
                <a16:creationId xmlns:a16="http://schemas.microsoft.com/office/drawing/2014/main" id="{24E7EDA6-BA0D-FFC8-84A1-AF909A42C3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6240000">
            <a:off x="10160542" y="4145651"/>
            <a:ext cx="628650" cy="200025"/>
          </a:xfrm>
          <a:prstGeom prst="rect">
            <a:avLst/>
          </a:prstGeom>
        </p:spPr>
      </p:pic>
      <p:pic>
        <p:nvPicPr>
          <p:cNvPr id="39" name="Gráfico 38">
            <a:extLst>
              <a:ext uri="{FF2B5EF4-FFF2-40B4-BE49-F238E27FC236}">
                <a16:creationId xmlns:a16="http://schemas.microsoft.com/office/drawing/2014/main" id="{D8D2A228-96BD-6E05-3CB8-1830A8EB0F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9300000">
            <a:off x="8873110" y="5660686"/>
            <a:ext cx="628650" cy="200025"/>
          </a:xfrm>
          <a:prstGeom prst="rect">
            <a:avLst/>
          </a:prstGeom>
        </p:spPr>
      </p:pic>
      <p:pic>
        <p:nvPicPr>
          <p:cNvPr id="43" name="Gráfico 42">
            <a:extLst>
              <a:ext uri="{FF2B5EF4-FFF2-40B4-BE49-F238E27FC236}">
                <a16:creationId xmlns:a16="http://schemas.microsoft.com/office/drawing/2014/main" id="{93420258-2D32-92C6-49BC-7ACA9421E4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4520000">
            <a:off x="6689208" y="5000784"/>
            <a:ext cx="628650" cy="20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401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47778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 - Filtragem Colaborativa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E44955A1-0CC8-23AC-B7F1-5DE94742C67D}"/>
              </a:ext>
            </a:extLst>
          </p:cNvPr>
          <p:cNvSpPr txBox="1"/>
          <p:nvPr/>
        </p:nvSpPr>
        <p:spPr>
          <a:xfrm>
            <a:off x="632304" y="2188459"/>
            <a:ext cx="112867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F</a:t>
            </a:r>
            <a:endParaRPr lang="pt-BR" dirty="0">
              <a:cs typeface="Calibri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75FB133-4FD8-E62D-89FB-F4AF24295DE5}"/>
              </a:ext>
            </a:extLst>
          </p:cNvPr>
          <p:cNvSpPr txBox="1"/>
          <p:nvPr/>
        </p:nvSpPr>
        <p:spPr>
          <a:xfrm>
            <a:off x="2505927" y="2188459"/>
            <a:ext cx="2437522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Itens semelhantes aos bem avaliados pelo usuário, sendo estes mesmos itens bem avaliados por usuários semelhantes</a:t>
            </a:r>
          </a:p>
          <a:p>
            <a:pPr algn="ctr"/>
            <a:endParaRPr lang="pt-BR" dirty="0">
              <a:cs typeface="Calibri"/>
            </a:endParaRPr>
          </a:p>
        </p:txBody>
      </p:sp>
      <p:pic>
        <p:nvPicPr>
          <p:cNvPr id="17" name="Gráfico 16">
            <a:extLst>
              <a:ext uri="{FF2B5EF4-FFF2-40B4-BE49-F238E27FC236}">
                <a16:creationId xmlns:a16="http://schemas.microsoft.com/office/drawing/2014/main" id="{7A39FCDB-B3AB-E5D4-1348-B062DA70D1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51648" y="2191346"/>
            <a:ext cx="628650" cy="200025"/>
          </a:xfrm>
          <a:prstGeom prst="rect">
            <a:avLst/>
          </a:prstGeom>
        </p:spPr>
      </p:pic>
      <p:pic>
        <p:nvPicPr>
          <p:cNvPr id="16" name="Gráfico 15">
            <a:extLst>
              <a:ext uri="{FF2B5EF4-FFF2-40B4-BE49-F238E27FC236}">
                <a16:creationId xmlns:a16="http://schemas.microsoft.com/office/drawing/2014/main" id="{79CDE6EB-AFB6-62C6-7B8A-A3D588FF63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6200000">
            <a:off x="4164581" y="2502746"/>
            <a:ext cx="1779938" cy="107710"/>
          </a:xfrm>
          <a:prstGeom prst="rect">
            <a:avLst/>
          </a:prstGeom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54C6C607-279C-A4FB-25A3-81B299F1AE6E}"/>
              </a:ext>
            </a:extLst>
          </p:cNvPr>
          <p:cNvSpPr txBox="1"/>
          <p:nvPr/>
        </p:nvSpPr>
        <p:spPr>
          <a:xfrm>
            <a:off x="5751150" y="2053990"/>
            <a:ext cx="250027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Itens com avaliações acima de 75 mil</a:t>
            </a:r>
            <a:endParaRPr lang="pt-BR" dirty="0">
              <a:cs typeface="Calibri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5DAA6A9A-6716-C792-FCA7-706B281BC25D}"/>
              </a:ext>
            </a:extLst>
          </p:cNvPr>
          <p:cNvSpPr txBox="1"/>
          <p:nvPr/>
        </p:nvSpPr>
        <p:spPr>
          <a:xfrm>
            <a:off x="7839927" y="565847"/>
            <a:ext cx="250027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Separação dos itens para treino e validação </a:t>
            </a:r>
            <a:endParaRPr lang="pt-BR" dirty="0">
              <a:cs typeface="Calibri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9A1184B2-2FE7-F0FB-36CC-DCB61BCACD8A}"/>
              </a:ext>
            </a:extLst>
          </p:cNvPr>
          <p:cNvSpPr txBox="1"/>
          <p:nvPr/>
        </p:nvSpPr>
        <p:spPr>
          <a:xfrm>
            <a:off x="10672774" y="1534035"/>
            <a:ext cx="1272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Tabela Pivô</a:t>
            </a:r>
            <a:endParaRPr lang="pt-BR" dirty="0">
              <a:cs typeface="Calibri"/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DEEF242C-8AF0-BD3C-D7D6-1C6331164414}"/>
              </a:ext>
            </a:extLst>
          </p:cNvPr>
          <p:cNvSpPr txBox="1"/>
          <p:nvPr/>
        </p:nvSpPr>
        <p:spPr>
          <a:xfrm>
            <a:off x="9516327" y="4895799"/>
            <a:ext cx="127211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Correlação de Pearson</a:t>
            </a:r>
            <a:endParaRPr lang="pt-BR" dirty="0">
              <a:cs typeface="Calibri"/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B5DCB9F0-0F74-77FD-1AC2-BEF1DCEB2D67}"/>
              </a:ext>
            </a:extLst>
          </p:cNvPr>
          <p:cNvSpPr txBox="1"/>
          <p:nvPr/>
        </p:nvSpPr>
        <p:spPr>
          <a:xfrm>
            <a:off x="9516327" y="2833917"/>
            <a:ext cx="2320981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Padronização subtraindo pela média aritmética dos itens</a:t>
            </a:r>
            <a:endParaRPr lang="pt-BR" dirty="0">
              <a:cs typeface="Calibri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FD7AE1A9-1D07-371A-650E-3E92B02CBD92}"/>
              </a:ext>
            </a:extLst>
          </p:cNvPr>
          <p:cNvSpPr txBox="1"/>
          <p:nvPr/>
        </p:nvSpPr>
        <p:spPr>
          <a:xfrm>
            <a:off x="7176539" y="5541259"/>
            <a:ext cx="157691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Cálculo tabela de predições</a:t>
            </a:r>
            <a:endParaRPr lang="pt-BR" dirty="0">
              <a:cs typeface="Calibri"/>
            </a:endParaRP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1EB47B02-A811-E824-B430-E95BECB6B9F0}"/>
              </a:ext>
            </a:extLst>
          </p:cNvPr>
          <p:cNvSpPr txBox="1"/>
          <p:nvPr/>
        </p:nvSpPr>
        <p:spPr>
          <a:xfrm>
            <a:off x="5752643" y="3937072"/>
            <a:ext cx="234787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Erro Quadrático Médio da Raiz: 5.7741</a:t>
            </a:r>
            <a:endParaRPr lang="pt-BR" dirty="0">
              <a:cs typeface="Calibri"/>
            </a:endParaRPr>
          </a:p>
        </p:txBody>
      </p:sp>
      <p:pic>
        <p:nvPicPr>
          <p:cNvPr id="32" name="Gráfico 31">
            <a:extLst>
              <a:ext uri="{FF2B5EF4-FFF2-40B4-BE49-F238E27FC236}">
                <a16:creationId xmlns:a16="http://schemas.microsoft.com/office/drawing/2014/main" id="{C6026990-FEE7-C1C4-7C8C-956EDEA335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04448" y="2047910"/>
            <a:ext cx="628650" cy="200025"/>
          </a:xfrm>
          <a:prstGeom prst="rect">
            <a:avLst/>
          </a:prstGeom>
        </p:spPr>
      </p:pic>
      <p:pic>
        <p:nvPicPr>
          <p:cNvPr id="33" name="Gráfico 32">
            <a:extLst>
              <a:ext uri="{FF2B5EF4-FFF2-40B4-BE49-F238E27FC236}">
                <a16:creationId xmlns:a16="http://schemas.microsoft.com/office/drawing/2014/main" id="{F7996BC1-50ED-1EB9-2297-C62FAFA7B3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-2760000">
            <a:off x="7399412" y="1510027"/>
            <a:ext cx="628650" cy="200025"/>
          </a:xfrm>
          <a:prstGeom prst="rect">
            <a:avLst/>
          </a:prstGeom>
        </p:spPr>
      </p:pic>
      <p:pic>
        <p:nvPicPr>
          <p:cNvPr id="34" name="Gráfico 33">
            <a:extLst>
              <a:ext uri="{FF2B5EF4-FFF2-40B4-BE49-F238E27FC236}">
                <a16:creationId xmlns:a16="http://schemas.microsoft.com/office/drawing/2014/main" id="{82A1C096-F7FF-ABFF-1C4C-84FBA0CBF2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280000">
            <a:off x="10160542" y="1115580"/>
            <a:ext cx="628650" cy="200025"/>
          </a:xfrm>
          <a:prstGeom prst="rect">
            <a:avLst/>
          </a:prstGeom>
        </p:spPr>
      </p:pic>
      <p:pic>
        <p:nvPicPr>
          <p:cNvPr id="35" name="Gráfico 34">
            <a:extLst>
              <a:ext uri="{FF2B5EF4-FFF2-40B4-BE49-F238E27FC236}">
                <a16:creationId xmlns:a16="http://schemas.microsoft.com/office/drawing/2014/main" id="{ADC3E640-1EE6-677D-61D4-79B78D5F5B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940000">
            <a:off x="10617741" y="2272027"/>
            <a:ext cx="628650" cy="200025"/>
          </a:xfrm>
          <a:prstGeom prst="rect">
            <a:avLst/>
          </a:prstGeom>
        </p:spPr>
      </p:pic>
      <p:pic>
        <p:nvPicPr>
          <p:cNvPr id="37" name="Gráfico 36">
            <a:extLst>
              <a:ext uri="{FF2B5EF4-FFF2-40B4-BE49-F238E27FC236}">
                <a16:creationId xmlns:a16="http://schemas.microsoft.com/office/drawing/2014/main" id="{24E7EDA6-BA0D-FFC8-84A1-AF909A42C3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6240000">
            <a:off x="10160542" y="4145651"/>
            <a:ext cx="628650" cy="200025"/>
          </a:xfrm>
          <a:prstGeom prst="rect">
            <a:avLst/>
          </a:prstGeom>
        </p:spPr>
      </p:pic>
      <p:pic>
        <p:nvPicPr>
          <p:cNvPr id="39" name="Gráfico 38">
            <a:extLst>
              <a:ext uri="{FF2B5EF4-FFF2-40B4-BE49-F238E27FC236}">
                <a16:creationId xmlns:a16="http://schemas.microsoft.com/office/drawing/2014/main" id="{D8D2A228-96BD-6E05-3CB8-1830A8EB0F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9300000">
            <a:off x="8873110" y="5660686"/>
            <a:ext cx="628650" cy="200025"/>
          </a:xfrm>
          <a:prstGeom prst="rect">
            <a:avLst/>
          </a:prstGeom>
        </p:spPr>
      </p:pic>
      <p:pic>
        <p:nvPicPr>
          <p:cNvPr id="43" name="Gráfico 42">
            <a:extLst>
              <a:ext uri="{FF2B5EF4-FFF2-40B4-BE49-F238E27FC236}">
                <a16:creationId xmlns:a16="http://schemas.microsoft.com/office/drawing/2014/main" id="{93420258-2D32-92C6-49BC-7ACA9421E4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4520000">
            <a:off x="6689208" y="5000784"/>
            <a:ext cx="628650" cy="20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09760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ersonalizar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8CFA7B293EDBE4DB98FBC161D82B39F" ma:contentTypeVersion="15" ma:contentTypeDescription="Crie um novo documento." ma:contentTypeScope="" ma:versionID="ed78836dbbd60ef5b47f46abba0ddc66">
  <xsd:schema xmlns:xsd="http://www.w3.org/2001/XMLSchema" xmlns:xs="http://www.w3.org/2001/XMLSchema" xmlns:p="http://schemas.microsoft.com/office/2006/metadata/properties" xmlns:ns2="2c89dc19-a755-4b1f-8ccb-ddc282e02978" xmlns:ns3="1e7d8aaf-77fb-4419-819f-502bcc31ffe3" targetNamespace="http://schemas.microsoft.com/office/2006/metadata/properties" ma:root="true" ma:fieldsID="f28b1225859e7fd7734d1009df438026" ns2:_="" ns3:_="">
    <xsd:import namespace="2c89dc19-a755-4b1f-8ccb-ddc282e02978"/>
    <xsd:import namespace="1e7d8aaf-77fb-4419-819f-502bcc31ffe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89dc19-a755-4b1f-8ccb-ddc282e0297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1b121cd5-3768-42a0-b312-b7830db9b9b1}" ma:internalName="TaxCatchAll" ma:showField="CatchAllData" ma:web="2c89dc19-a755-4b1f-8ccb-ddc282e0297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7d8aaf-77fb-4419-819f-502bcc31ff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Marcações de imagem" ma:readOnly="false" ma:fieldId="{5cf76f15-5ced-4ddc-b409-7134ff3c332f}" ma:taxonomyMulti="true" ma:sspId="cf329bc3-ce7e-4e75-9c56-962f8f350e4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e7d8aaf-77fb-4419-819f-502bcc31ffe3">
      <Terms xmlns="http://schemas.microsoft.com/office/infopath/2007/PartnerControls"/>
    </lcf76f155ced4ddcb4097134ff3c332f>
    <TaxCatchAll xmlns="2c89dc19-a755-4b1f-8ccb-ddc282e02978" xsi:nil="true"/>
  </documentManagement>
</p:properties>
</file>

<file path=customXml/itemProps1.xml><?xml version="1.0" encoding="utf-8"?>
<ds:datastoreItem xmlns:ds="http://schemas.openxmlformats.org/officeDocument/2006/customXml" ds:itemID="{555DBCE5-0FAE-4B8C-8A8A-6EE5B61A622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5E43D43-768B-4037-BB07-231DDA2772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c89dc19-a755-4b1f-8ccb-ddc282e02978"/>
    <ds:schemaRef ds:uri="1e7d8aaf-77fb-4419-819f-502bcc31ffe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1A62DB6-902C-42C2-8D0F-84FB049FEE65}">
  <ds:schemaRefs>
    <ds:schemaRef ds:uri="http://schemas.microsoft.com/office/2006/metadata/properties"/>
    <ds:schemaRef ds:uri="http://schemas.microsoft.com/office/infopath/2007/PartnerControls"/>
    <ds:schemaRef ds:uri="1e7d8aaf-77fb-4419-819f-502bcc31ffe3"/>
    <ds:schemaRef ds:uri="2c89dc19-a755-4b1f-8ccb-ddc282e0297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13</Words>
  <Application>Microsoft Office PowerPoint</Application>
  <PresentationFormat>Widescreen</PresentationFormat>
  <Paragraphs>3</Paragraphs>
  <Slides>20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2</vt:i4>
      </vt:variant>
      <vt:variant>
        <vt:lpstr>Títulos de slides</vt:lpstr>
      </vt:variant>
      <vt:variant>
        <vt:i4>20</vt:i4>
      </vt:variant>
    </vt:vector>
  </HeadingPairs>
  <TitlesOfParts>
    <vt:vector size="22" baseType="lpstr">
      <vt:lpstr>Tema do Office</vt:lpstr>
      <vt:lpstr>Personalizar design</vt:lpstr>
      <vt:lpstr>Do demográfico ao híbrido: performances e resultados de algoritmos de recomendação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do Trabalho de Conclusão de Curso</dc:title>
  <dc:creator>Nicole Dinardi</dc:creator>
  <cp:lastModifiedBy>Julia Montezelli</cp:lastModifiedBy>
  <cp:revision>909</cp:revision>
  <dcterms:created xsi:type="dcterms:W3CDTF">2023-09-28T12:56:17Z</dcterms:created>
  <dcterms:modified xsi:type="dcterms:W3CDTF">2024-10-18T00:56:41Z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0x01010008CFA7B293EDBE4DB98FBC161D82B39F</vt:lpwstr>
  </property>
</Properties>
</file>

<file path=docProps/thumbnail.jpeg>
</file>